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sldIdLst>
    <p:sldId id="257" r:id="rId5"/>
    <p:sldId id="259" r:id="rId6"/>
    <p:sldId id="260" r:id="rId7"/>
    <p:sldId id="265" r:id="rId8"/>
    <p:sldId id="267" r:id="rId9"/>
    <p:sldId id="266" r:id="rId10"/>
    <p:sldId id="268" r:id="rId11"/>
    <p:sldId id="269" r:id="rId12"/>
    <p:sldId id="270" r:id="rId13"/>
    <p:sldId id="271" r:id="rId14"/>
    <p:sldId id="272" r:id="rId15"/>
    <p:sldId id="273" r:id="rId16"/>
    <p:sldId id="274" r:id="rId17"/>
    <p:sldId id="262" r:id="rId18"/>
    <p:sldId id="275" r:id="rId19"/>
    <p:sldId id="276" r:id="rId20"/>
    <p:sldId id="277" r:id="rId21"/>
    <p:sldId id="278" r:id="rId22"/>
    <p:sldId id="279" r:id="rId23"/>
    <p:sldId id="280" r:id="rId24"/>
    <p:sldId id="281" r:id="rId25"/>
    <p:sldId id="282" r:id="rId26"/>
    <p:sldId id="283" r:id="rId27"/>
    <p:sldId id="263"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dgm:t>
        <a:bodyPr/>
        <a:lstStyle/>
        <a:p>
          <a:pPr>
            <a:lnSpc>
              <a:spcPct val="100000"/>
            </a:lnSpc>
          </a:pPr>
          <a:r>
            <a:rPr lang="en-IN" dirty="0"/>
            <a:t>Micro Credit on cell phone balances is very useful to customers which help in having uninterrupted communications.</a:t>
          </a:r>
          <a:endParaRPr lang="en-US" dirty="0"/>
        </a:p>
      </dgm:t>
    </dgm:pt>
    <dgm:pt modelId="{1FDCF362-FA05-45DA-AE38-31F1EF52D91F}" type="parTrans" cxnId="{59AE3295-264E-4037-AADC-01EF22878D2B}">
      <dgm:prSet/>
      <dgm:spPr/>
      <dgm:t>
        <a:bodyPr/>
        <a:lstStyle/>
        <a:p>
          <a:endParaRPr lang="en-US"/>
        </a:p>
      </dgm:t>
    </dgm:pt>
    <dgm:pt modelId="{F75EA2BF-68BE-439D-B9A5-218FD5CE3839}" type="sibTrans" cxnId="{59AE3295-264E-4037-AADC-01EF22878D2B}">
      <dgm:prSet/>
      <dgm:spPr/>
      <dgm:t>
        <a:bodyPr/>
        <a:lstStyle/>
        <a:p>
          <a:pPr>
            <a:lnSpc>
              <a:spcPct val="100000"/>
            </a:lnSpc>
          </a:pPr>
          <a:endParaRPr lang="en-US"/>
        </a:p>
      </dgm:t>
    </dgm:pt>
    <dgm:pt modelId="{105AF454-6AF9-441A-8543-69433F6628A1}">
      <dgm:prSet/>
      <dgm:spPr/>
      <dgm:t>
        <a:bodyPr/>
        <a:lstStyle/>
        <a:p>
          <a:pPr>
            <a:lnSpc>
              <a:spcPct val="100000"/>
            </a:lnSpc>
          </a:pPr>
          <a:r>
            <a:rPr lang="en-IN"/>
            <a:t>Targeting the selected customer who are creditable in repaying of Micro Loans help Telecom Company a repetitive cashflow and customer satisfaction is achieved.</a:t>
          </a:r>
          <a:endParaRPr lang="en-US"/>
        </a:p>
      </dgm:t>
    </dgm:pt>
    <dgm:pt modelId="{3F28914D-B203-4CA9-B6B4-D3F142A65116}" type="parTrans" cxnId="{0D75ACEE-A3C9-4B7B-9C14-098ABF472AF8}">
      <dgm:prSet/>
      <dgm:spPr/>
      <dgm:t>
        <a:bodyPr/>
        <a:lstStyle/>
        <a:p>
          <a:endParaRPr lang="en-US"/>
        </a:p>
      </dgm:t>
    </dgm:pt>
    <dgm:pt modelId="{59307F4F-BD17-4CF6-86EF-EFA04B26B0BD}" type="sibTrans" cxnId="{0D75ACEE-A3C9-4B7B-9C14-098ABF472AF8}">
      <dgm:prSet/>
      <dgm:spPr/>
      <dgm:t>
        <a:bodyPr/>
        <a:lstStyle/>
        <a:p>
          <a:pPr>
            <a:lnSpc>
              <a:spcPct val="100000"/>
            </a:lnSpc>
          </a:pPr>
          <a:endParaRPr lang="en-US"/>
        </a:p>
      </dgm:t>
    </dgm:pt>
    <dgm:pt modelId="{2215784A-8DD0-40FD-BACA-A4B1DEB9A73E}">
      <dgm:prSet/>
      <dgm:spPr/>
      <dgm:t>
        <a:bodyPr/>
        <a:lstStyle/>
        <a:p>
          <a:pPr>
            <a:lnSpc>
              <a:spcPct val="100000"/>
            </a:lnSpc>
          </a:pPr>
          <a:r>
            <a:rPr lang="en-IN" dirty="0"/>
            <a:t>Communication being important part no one want to run out of balance and these leading would help in missing out the service blockages and helps in never ending customer lifetime with the brand.</a:t>
          </a:r>
          <a:endParaRPr lang="en-US" dirty="0"/>
        </a:p>
      </dgm:t>
    </dgm:pt>
    <dgm:pt modelId="{25CF3CCA-FB11-4883-8860-A9BF81895FF0}" type="parTrans" cxnId="{4A53C664-1A2F-4909-9E32-BD4B73CD4E5B}">
      <dgm:prSet/>
      <dgm:spPr/>
      <dgm:t>
        <a:bodyPr/>
        <a:lstStyle/>
        <a:p>
          <a:endParaRPr lang="en-US"/>
        </a:p>
      </dgm:t>
    </dgm:pt>
    <dgm:pt modelId="{81BB210D-2913-4944-ADAF-32A380BDFA98}" type="sibTrans" cxnId="{4A53C664-1A2F-4909-9E32-BD4B73CD4E5B}">
      <dgm:prSet/>
      <dgm:spPr/>
      <dgm:t>
        <a:bodyPr/>
        <a:lstStyle/>
        <a:p>
          <a:pPr>
            <a:lnSpc>
              <a:spcPct val="100000"/>
            </a:lnSpc>
          </a:pPr>
          <a:endParaRPr lang="en-US"/>
        </a:p>
      </dgm:t>
    </dgm:pt>
    <dgm:pt modelId="{D732ACF8-EF27-4C23-991F-8ACAE7FDEE6F}">
      <dgm:prSet/>
      <dgm:spPr/>
      <dgm:t>
        <a:bodyPr/>
        <a:lstStyle/>
        <a:p>
          <a:pPr>
            <a:lnSpc>
              <a:spcPct val="100000"/>
            </a:lnSpc>
          </a:pPr>
          <a:r>
            <a:rPr lang="en-US"/>
            <a:t>Focus is on providing their services and products to low-income families and poor customers that can help them in the need of hour. </a:t>
          </a:r>
        </a:p>
      </dgm:t>
    </dgm:pt>
    <dgm:pt modelId="{7D40BE56-5E48-4D79-A5CD-B03A8B65EEE6}" type="parTrans" cxnId="{EB5A2111-60D2-43C3-A3FF-CCFAF4552F32}">
      <dgm:prSet/>
      <dgm:spPr/>
      <dgm:t>
        <a:bodyPr/>
        <a:lstStyle/>
        <a:p>
          <a:endParaRPr lang="en-US"/>
        </a:p>
      </dgm:t>
    </dgm:pt>
    <dgm:pt modelId="{3D6A7BC3-B684-434F-AA3F-E42C22BF9E5D}" type="sibTrans" cxnId="{EB5A2111-60D2-43C3-A3FF-CCFAF4552F32}">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dgm:pt>
    <dgm:pt modelId="{C41F4B56-440E-44E8-9283-85DCF2349BAC}" type="pres">
      <dgm:prSet presAssocID="{4B1CB9AC-FA64-4241-88FE-F81C8B4FC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pt>
    <dgm:pt modelId="{62D80163-920A-4A65-8C97-A5C28E2F5010}" type="pres">
      <dgm:prSet presAssocID="{F75EA2BF-68BE-439D-B9A5-218FD5CE3839}" presName="sibTrans" presStyleLbl="sibTrans2D1" presStyleIdx="0" presStyleCnt="0"/>
      <dgm:spPr/>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dgm:pt>
    <dgm:pt modelId="{DAAF6AF1-216A-4214-AD4B-8A21C4929E83}" type="pres">
      <dgm:prSet presAssocID="{105AF454-6AF9-441A-8543-69433F6628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pt>
    <dgm:pt modelId="{DFFDE199-2662-4D28-B1C8-CC982796F468}" type="pres">
      <dgm:prSet presAssocID="{59307F4F-BD17-4CF6-86EF-EFA04B26B0BD}" presName="sibTrans" presStyleLbl="sibTrans2D1" presStyleIdx="0" presStyleCnt="0"/>
      <dgm:spPr/>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dgm:pt>
    <dgm:pt modelId="{D425A0D6-47CE-4189-8CB4-D65D6A7D247A}" type="pres">
      <dgm:prSet presAssocID="{2215784A-8DD0-40FD-BACA-A4B1DEB9A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pt>
    <dgm:pt modelId="{5F3BB80F-A441-46A1-A00E-75738755DFFC}" type="pres">
      <dgm:prSet presAssocID="{81BB210D-2913-4944-ADAF-32A380BDFA98}" presName="sibTrans" presStyleLbl="sibTrans2D1" presStyleIdx="0" presStyleCnt="0"/>
      <dgm:spPr/>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dgm:pt>
    <dgm:pt modelId="{2BF06E37-2441-4619-A341-10F342E383AF}" type="pres">
      <dgm:prSet presAssocID="{D732ACF8-EF27-4C23-991F-8ACAE7FDE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ent and Child"/>
        </a:ext>
      </dgm:extLst>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pt>
  </dgm:ptLst>
  <dgm:cxnLst>
    <dgm:cxn modelId="{EB5A2111-60D2-43C3-A3FF-CCFAF4552F32}" srcId="{A385AC72-191C-41EF-A229-A37BC6E038C2}" destId="{D732ACF8-EF27-4C23-991F-8ACAE7FDEE6F}" srcOrd="3" destOrd="0" parTransId="{7D40BE56-5E48-4D79-A5CD-B03A8B65EEE6}" sibTransId="{3D6A7BC3-B684-434F-AA3F-E42C22BF9E5D}"/>
    <dgm:cxn modelId="{F083912E-CC29-4604-BF73-5D0DF6EC5567}" type="presOf" srcId="{105AF454-6AF9-441A-8543-69433F6628A1}" destId="{87B530B1-4E84-47DD-B9C3-E997AD0273C6}"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C02CB29C-FBD7-4493-94B9-B374784487AB}" type="presOf" srcId="{D732ACF8-EF27-4C23-991F-8ACAE7FDEE6F}" destId="{22BFD890-4F80-4507-9E5C-FA900C831DC2}"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73306-0E7F-4F9A-A0DB-79129C6474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800958-F0C7-4128-A50D-A6867640E637}">
      <dgm:prSet/>
      <dgm:spPr/>
      <dgm:t>
        <a:bodyPr/>
        <a:lstStyle/>
        <a:p>
          <a:pPr>
            <a:lnSpc>
              <a:spcPct val="100000"/>
            </a:lnSpc>
          </a:pPr>
          <a:r>
            <a:rPr lang="en-IN" b="1">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b="1">
            <a:latin typeface="Times New Roman" panose="02020603050405020304" pitchFamily="18" charset="0"/>
            <a:cs typeface="Times New Roman" panose="02020603050405020304" pitchFamily="18" charset="0"/>
          </a:endParaRPr>
        </a:p>
      </dgm:t>
    </dgm:pt>
    <dgm:pt modelId="{B5357DF6-3EB3-4A4A-9EBC-1C34BE376C2A}" type="parTrans" cxnId="{0EF41716-8673-4AC2-B975-4497CCA5D049}">
      <dgm:prSet/>
      <dgm:spPr/>
      <dgm:t>
        <a:bodyPr/>
        <a:lstStyle/>
        <a:p>
          <a:endParaRPr lang="en-US">
            <a:latin typeface="Times New Roman" panose="02020603050405020304" pitchFamily="18" charset="0"/>
            <a:cs typeface="Times New Roman" panose="02020603050405020304" pitchFamily="18" charset="0"/>
          </a:endParaRPr>
        </a:p>
      </dgm:t>
    </dgm:pt>
    <dgm:pt modelId="{DD4B17DC-4E8E-4C6F-B2E3-B34DC57154A7}" type="sibTrans" cxnId="{0EF41716-8673-4AC2-B975-4497CCA5D049}">
      <dgm:prSet phldrT="01"/>
      <dgm:spPr/>
      <dgm:t>
        <a:bodyPr/>
        <a:lstStyle/>
        <a:p>
          <a:endParaRPr lang="en-US">
            <a:latin typeface="Times New Roman" panose="02020603050405020304" pitchFamily="18" charset="0"/>
            <a:cs typeface="Times New Roman" panose="02020603050405020304" pitchFamily="18" charset="0"/>
          </a:endParaRPr>
        </a:p>
      </dgm:t>
    </dgm:pt>
    <dgm:pt modelId="{4689F0CE-EB1E-4E28-8686-FF57F4EA0AB0}">
      <dgm:prSet/>
      <dgm:spPr/>
      <dgm:t>
        <a:bodyPr/>
        <a:lstStyle/>
        <a:p>
          <a:pPr>
            <a:lnSpc>
              <a:spcPct val="100000"/>
            </a:lnSpc>
          </a:pPr>
          <a:r>
            <a:rPr lang="en-IN" b="1">
              <a:latin typeface="Times New Roman" panose="02020603050405020304" pitchFamily="18" charset="0"/>
              <a:cs typeface="Times New Roman" panose="02020603050405020304" pitchFamily="18" charset="0"/>
            </a:rPr>
            <a:t>X and Y variables are assigned with Independent data  and Target data.</a:t>
          </a:r>
          <a:endParaRPr lang="en-US" b="1">
            <a:latin typeface="Times New Roman" panose="02020603050405020304" pitchFamily="18" charset="0"/>
            <a:cs typeface="Times New Roman" panose="02020603050405020304" pitchFamily="18" charset="0"/>
          </a:endParaRPr>
        </a:p>
      </dgm:t>
    </dgm:pt>
    <dgm:pt modelId="{445CD82C-CED0-48A0-83AE-FD5D5CAE3B8F}" type="parTrans" cxnId="{18BD5182-26AA-4EFE-AB54-2323F4BB2B26}">
      <dgm:prSet/>
      <dgm:spPr/>
      <dgm:t>
        <a:bodyPr/>
        <a:lstStyle/>
        <a:p>
          <a:endParaRPr lang="en-US">
            <a:latin typeface="Times New Roman" panose="02020603050405020304" pitchFamily="18" charset="0"/>
            <a:cs typeface="Times New Roman" panose="02020603050405020304" pitchFamily="18" charset="0"/>
          </a:endParaRPr>
        </a:p>
      </dgm:t>
    </dgm:pt>
    <dgm:pt modelId="{39157BA3-8DFD-4F2D-B6F6-A0FD19B47172}" type="sibTrans" cxnId="{18BD5182-26AA-4EFE-AB54-2323F4BB2B26}">
      <dgm:prSet phldrT="02"/>
      <dgm:spPr/>
      <dgm:t>
        <a:bodyPr/>
        <a:lstStyle/>
        <a:p>
          <a:endParaRPr lang="en-US">
            <a:latin typeface="Times New Roman" panose="02020603050405020304" pitchFamily="18" charset="0"/>
            <a:cs typeface="Times New Roman" panose="02020603050405020304" pitchFamily="18" charset="0"/>
          </a:endParaRPr>
        </a:p>
      </dgm:t>
    </dgm:pt>
    <dgm:pt modelId="{13082CA7-3183-42DC-B897-1F108F2A69F0}">
      <dgm:prSet/>
      <dgm:spPr/>
      <dgm:t>
        <a:bodyPr/>
        <a:lstStyle/>
        <a:p>
          <a:pPr>
            <a:lnSpc>
              <a:spcPct val="100000"/>
            </a:lnSpc>
          </a:pPr>
          <a:r>
            <a:rPr lang="en-IN" b="1">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b="1">
            <a:latin typeface="Times New Roman" panose="02020603050405020304" pitchFamily="18" charset="0"/>
            <a:cs typeface="Times New Roman" panose="02020603050405020304" pitchFamily="18" charset="0"/>
          </a:endParaRPr>
        </a:p>
      </dgm:t>
    </dgm:pt>
    <dgm:pt modelId="{DFECD596-E4B9-4EED-847E-7AF0C10166CF}" type="parTrans" cxnId="{35BA9C2D-0878-4C52-8C21-DC52925BC8D6}">
      <dgm:prSet/>
      <dgm:spPr/>
      <dgm:t>
        <a:bodyPr/>
        <a:lstStyle/>
        <a:p>
          <a:endParaRPr lang="en-US">
            <a:latin typeface="Times New Roman" panose="02020603050405020304" pitchFamily="18" charset="0"/>
            <a:cs typeface="Times New Roman" panose="02020603050405020304" pitchFamily="18" charset="0"/>
          </a:endParaRPr>
        </a:p>
      </dgm:t>
    </dgm:pt>
    <dgm:pt modelId="{E4FAA4F8-4308-4D8F-9D3B-213B4B22656B}" type="sibTrans" cxnId="{35BA9C2D-0878-4C52-8C21-DC52925BC8D6}">
      <dgm:prSet phldrT="03"/>
      <dgm:spPr/>
      <dgm:t>
        <a:bodyPr/>
        <a:lstStyle/>
        <a:p>
          <a:endParaRPr lang="en-US">
            <a:latin typeface="Times New Roman" panose="02020603050405020304" pitchFamily="18" charset="0"/>
            <a:cs typeface="Times New Roman" panose="02020603050405020304" pitchFamily="18" charset="0"/>
          </a:endParaRPr>
        </a:p>
      </dgm:t>
    </dgm:pt>
    <dgm:pt modelId="{0EFB3C03-EE4F-4166-8E13-C874B5674045}" type="pres">
      <dgm:prSet presAssocID="{E0973306-0E7F-4F9A-A0DB-79129C647417}" presName="root" presStyleCnt="0">
        <dgm:presLayoutVars>
          <dgm:dir/>
          <dgm:resizeHandles val="exact"/>
        </dgm:presLayoutVars>
      </dgm:prSet>
      <dgm:spPr/>
    </dgm:pt>
    <dgm:pt modelId="{679A764B-E655-47AF-A7D4-A4E1CF3776D0}" type="pres">
      <dgm:prSet presAssocID="{51800958-F0C7-4128-A50D-A6867640E637}" presName="compNode" presStyleCnt="0"/>
      <dgm:spPr/>
    </dgm:pt>
    <dgm:pt modelId="{E5E48801-520D-405B-A529-0349B83F1904}" type="pres">
      <dgm:prSet presAssocID="{51800958-F0C7-4128-A50D-A6867640E637}" presName="bgRect" presStyleLbl="bgShp" presStyleIdx="0" presStyleCnt="3"/>
      <dgm:spPr/>
    </dgm:pt>
    <dgm:pt modelId="{AA43A667-6CF8-4E0B-914D-CE9FF21B00D9}" type="pres">
      <dgm:prSet presAssocID="{51800958-F0C7-4128-A50D-A6867640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08C6A98-2CBA-4BAE-A3C4-2F1525A878AC}" type="pres">
      <dgm:prSet presAssocID="{51800958-F0C7-4128-A50D-A6867640E637}" presName="spaceRect" presStyleCnt="0"/>
      <dgm:spPr/>
    </dgm:pt>
    <dgm:pt modelId="{8A5D5AA1-098A-4E9F-B40E-552D1B0E7E9D}" type="pres">
      <dgm:prSet presAssocID="{51800958-F0C7-4128-A50D-A6867640E637}" presName="parTx" presStyleLbl="revTx" presStyleIdx="0" presStyleCnt="3">
        <dgm:presLayoutVars>
          <dgm:chMax val="0"/>
          <dgm:chPref val="0"/>
        </dgm:presLayoutVars>
      </dgm:prSet>
      <dgm:spPr/>
    </dgm:pt>
    <dgm:pt modelId="{D4594973-DEF0-4DE7-9652-713393E98CAD}" type="pres">
      <dgm:prSet presAssocID="{DD4B17DC-4E8E-4C6F-B2E3-B34DC57154A7}" presName="sibTrans" presStyleCnt="0"/>
      <dgm:spPr/>
    </dgm:pt>
    <dgm:pt modelId="{9385F2AB-42CA-4DD4-812B-726990933583}" type="pres">
      <dgm:prSet presAssocID="{4689F0CE-EB1E-4E28-8686-FF57F4EA0AB0}" presName="compNode" presStyleCnt="0"/>
      <dgm:spPr/>
    </dgm:pt>
    <dgm:pt modelId="{C9E51FEE-8022-4571-ACCA-EF2D905079FF}" type="pres">
      <dgm:prSet presAssocID="{4689F0CE-EB1E-4E28-8686-FF57F4EA0AB0}" presName="bgRect" presStyleLbl="bgShp" presStyleIdx="1" presStyleCnt="3"/>
      <dgm:spPr/>
    </dgm:pt>
    <dgm:pt modelId="{495EDEFE-81A5-457E-BD5E-5B10877F4C64}" type="pres">
      <dgm:prSet presAssocID="{4689F0CE-EB1E-4E28-8686-FF57F4EA0A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D418D1E1-3B19-407D-BC5E-FD053E64EB47}" type="pres">
      <dgm:prSet presAssocID="{4689F0CE-EB1E-4E28-8686-FF57F4EA0AB0}" presName="spaceRect" presStyleCnt="0"/>
      <dgm:spPr/>
    </dgm:pt>
    <dgm:pt modelId="{E3A10890-E47D-442D-8084-CF8652BD9B15}" type="pres">
      <dgm:prSet presAssocID="{4689F0CE-EB1E-4E28-8686-FF57F4EA0AB0}" presName="parTx" presStyleLbl="revTx" presStyleIdx="1" presStyleCnt="3">
        <dgm:presLayoutVars>
          <dgm:chMax val="0"/>
          <dgm:chPref val="0"/>
        </dgm:presLayoutVars>
      </dgm:prSet>
      <dgm:spPr/>
    </dgm:pt>
    <dgm:pt modelId="{6BE2ED38-2BAA-4790-8F8C-F8F22E389FD9}" type="pres">
      <dgm:prSet presAssocID="{39157BA3-8DFD-4F2D-B6F6-A0FD19B47172}" presName="sibTrans" presStyleCnt="0"/>
      <dgm:spPr/>
    </dgm:pt>
    <dgm:pt modelId="{FACE97A7-1028-4C5C-B254-76D846314194}" type="pres">
      <dgm:prSet presAssocID="{13082CA7-3183-42DC-B897-1F108F2A69F0}" presName="compNode" presStyleCnt="0"/>
      <dgm:spPr/>
    </dgm:pt>
    <dgm:pt modelId="{1AB4EE7E-1983-4980-A722-1FB38DDDEFC6}" type="pres">
      <dgm:prSet presAssocID="{13082CA7-3183-42DC-B897-1F108F2A69F0}" presName="bgRect" presStyleLbl="bgShp" presStyleIdx="2" presStyleCnt="3"/>
      <dgm:spPr/>
    </dgm:pt>
    <dgm:pt modelId="{F30F4577-DC28-4058-86EF-B42D8E0B4CAB}" type="pres">
      <dgm:prSet presAssocID="{13082CA7-3183-42DC-B897-1F108F2A6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08835EE-4362-441A-A1F3-75BF1CBC023D}" type="pres">
      <dgm:prSet presAssocID="{13082CA7-3183-42DC-B897-1F108F2A69F0}" presName="spaceRect" presStyleCnt="0"/>
      <dgm:spPr/>
    </dgm:pt>
    <dgm:pt modelId="{6C3BEA26-0B0B-4813-8A26-51537B22DDB4}" type="pres">
      <dgm:prSet presAssocID="{13082CA7-3183-42DC-B897-1F108F2A69F0}" presName="parTx" presStyleLbl="revTx" presStyleIdx="2" presStyleCnt="3">
        <dgm:presLayoutVars>
          <dgm:chMax val="0"/>
          <dgm:chPref val="0"/>
        </dgm:presLayoutVars>
      </dgm:prSet>
      <dgm:spPr/>
    </dgm:pt>
  </dgm:ptLst>
  <dgm:cxnLst>
    <dgm:cxn modelId="{0EF41716-8673-4AC2-B975-4497CCA5D049}" srcId="{E0973306-0E7F-4F9A-A0DB-79129C647417}" destId="{51800958-F0C7-4128-A50D-A6867640E637}" srcOrd="0" destOrd="0" parTransId="{B5357DF6-3EB3-4A4A-9EBC-1C34BE376C2A}" sibTransId="{DD4B17DC-4E8E-4C6F-B2E3-B34DC57154A7}"/>
    <dgm:cxn modelId="{35BA9C2D-0878-4C52-8C21-DC52925BC8D6}" srcId="{E0973306-0E7F-4F9A-A0DB-79129C647417}" destId="{13082CA7-3183-42DC-B897-1F108F2A69F0}" srcOrd="2" destOrd="0" parTransId="{DFECD596-E4B9-4EED-847E-7AF0C10166CF}" sibTransId="{E4FAA4F8-4308-4D8F-9D3B-213B4B22656B}"/>
    <dgm:cxn modelId="{8394AC76-C504-4412-98CC-95351FA5623D}" type="presOf" srcId="{4689F0CE-EB1E-4E28-8686-FF57F4EA0AB0}" destId="{E3A10890-E47D-442D-8084-CF8652BD9B15}" srcOrd="0" destOrd="0" presId="urn:microsoft.com/office/officeart/2018/2/layout/IconVerticalSolidList"/>
    <dgm:cxn modelId="{18BD5182-26AA-4EFE-AB54-2323F4BB2B26}" srcId="{E0973306-0E7F-4F9A-A0DB-79129C647417}" destId="{4689F0CE-EB1E-4E28-8686-FF57F4EA0AB0}" srcOrd="1" destOrd="0" parTransId="{445CD82C-CED0-48A0-83AE-FD5D5CAE3B8F}" sibTransId="{39157BA3-8DFD-4F2D-B6F6-A0FD19B47172}"/>
    <dgm:cxn modelId="{047119DC-C0F8-4944-AC51-D082BEE26F02}" type="presOf" srcId="{51800958-F0C7-4128-A50D-A6867640E637}" destId="{8A5D5AA1-098A-4E9F-B40E-552D1B0E7E9D}" srcOrd="0" destOrd="0" presId="urn:microsoft.com/office/officeart/2018/2/layout/IconVerticalSolidList"/>
    <dgm:cxn modelId="{96464CE4-3770-42FC-8632-AA55A5192A9F}" type="presOf" srcId="{E0973306-0E7F-4F9A-A0DB-79129C647417}" destId="{0EFB3C03-EE4F-4166-8E13-C874B5674045}" srcOrd="0" destOrd="0" presId="urn:microsoft.com/office/officeart/2018/2/layout/IconVerticalSolidList"/>
    <dgm:cxn modelId="{250733EB-CEFC-4627-8FB6-6569D3E1A32D}" type="presOf" srcId="{13082CA7-3183-42DC-B897-1F108F2A69F0}" destId="{6C3BEA26-0B0B-4813-8A26-51537B22DDB4}" srcOrd="0" destOrd="0" presId="urn:microsoft.com/office/officeart/2018/2/layout/IconVerticalSolidList"/>
    <dgm:cxn modelId="{8A2DD58F-5017-4AB3-8764-FFE39CC9FA13}" type="presParOf" srcId="{0EFB3C03-EE4F-4166-8E13-C874B5674045}" destId="{679A764B-E655-47AF-A7D4-A4E1CF3776D0}" srcOrd="0" destOrd="0" presId="urn:microsoft.com/office/officeart/2018/2/layout/IconVerticalSolidList"/>
    <dgm:cxn modelId="{BC24844D-D0BA-4F43-991F-E2749B27E9F2}" type="presParOf" srcId="{679A764B-E655-47AF-A7D4-A4E1CF3776D0}" destId="{E5E48801-520D-405B-A529-0349B83F1904}" srcOrd="0" destOrd="0" presId="urn:microsoft.com/office/officeart/2018/2/layout/IconVerticalSolidList"/>
    <dgm:cxn modelId="{10AF4AFC-4B0E-46F9-94E6-B553778037FE}" type="presParOf" srcId="{679A764B-E655-47AF-A7D4-A4E1CF3776D0}" destId="{AA43A667-6CF8-4E0B-914D-CE9FF21B00D9}" srcOrd="1" destOrd="0" presId="urn:microsoft.com/office/officeart/2018/2/layout/IconVerticalSolidList"/>
    <dgm:cxn modelId="{601F2BF2-F8B0-43DB-A59E-86276AD1A3D6}" type="presParOf" srcId="{679A764B-E655-47AF-A7D4-A4E1CF3776D0}" destId="{108C6A98-2CBA-4BAE-A3C4-2F1525A878AC}" srcOrd="2" destOrd="0" presId="urn:microsoft.com/office/officeart/2018/2/layout/IconVerticalSolidList"/>
    <dgm:cxn modelId="{B539210B-D0E9-4E23-BB36-2C8875710BD1}" type="presParOf" srcId="{679A764B-E655-47AF-A7D4-A4E1CF3776D0}" destId="{8A5D5AA1-098A-4E9F-B40E-552D1B0E7E9D}" srcOrd="3" destOrd="0" presId="urn:microsoft.com/office/officeart/2018/2/layout/IconVerticalSolidList"/>
    <dgm:cxn modelId="{AAED8241-8D7C-4528-8FC9-886A69BF0C38}" type="presParOf" srcId="{0EFB3C03-EE4F-4166-8E13-C874B5674045}" destId="{D4594973-DEF0-4DE7-9652-713393E98CAD}" srcOrd="1" destOrd="0" presId="urn:microsoft.com/office/officeart/2018/2/layout/IconVerticalSolidList"/>
    <dgm:cxn modelId="{3DF118EE-538C-422C-9682-E52653870B99}" type="presParOf" srcId="{0EFB3C03-EE4F-4166-8E13-C874B5674045}" destId="{9385F2AB-42CA-4DD4-812B-726990933583}" srcOrd="2" destOrd="0" presId="urn:microsoft.com/office/officeart/2018/2/layout/IconVerticalSolidList"/>
    <dgm:cxn modelId="{C139E946-F782-4F65-8FDA-98D79F7BFB9D}" type="presParOf" srcId="{9385F2AB-42CA-4DD4-812B-726990933583}" destId="{C9E51FEE-8022-4571-ACCA-EF2D905079FF}" srcOrd="0" destOrd="0" presId="urn:microsoft.com/office/officeart/2018/2/layout/IconVerticalSolidList"/>
    <dgm:cxn modelId="{6820B365-F5F0-4928-A9CC-D281DF25DD99}" type="presParOf" srcId="{9385F2AB-42CA-4DD4-812B-726990933583}" destId="{495EDEFE-81A5-457E-BD5E-5B10877F4C64}" srcOrd="1" destOrd="0" presId="urn:microsoft.com/office/officeart/2018/2/layout/IconVerticalSolidList"/>
    <dgm:cxn modelId="{46E1B72F-47D3-43D6-AB5B-1E9683567ACC}" type="presParOf" srcId="{9385F2AB-42CA-4DD4-812B-726990933583}" destId="{D418D1E1-3B19-407D-BC5E-FD053E64EB47}" srcOrd="2" destOrd="0" presId="urn:microsoft.com/office/officeart/2018/2/layout/IconVerticalSolidList"/>
    <dgm:cxn modelId="{5CE97248-B982-4C86-9111-5DA8E5C55659}" type="presParOf" srcId="{9385F2AB-42CA-4DD4-812B-726990933583}" destId="{E3A10890-E47D-442D-8084-CF8652BD9B15}" srcOrd="3" destOrd="0" presId="urn:microsoft.com/office/officeart/2018/2/layout/IconVerticalSolidList"/>
    <dgm:cxn modelId="{8DA7F22C-2BA1-4004-823F-EE6F5CC9D9B0}" type="presParOf" srcId="{0EFB3C03-EE4F-4166-8E13-C874B5674045}" destId="{6BE2ED38-2BAA-4790-8F8C-F8F22E389FD9}" srcOrd="3" destOrd="0" presId="urn:microsoft.com/office/officeart/2018/2/layout/IconVerticalSolidList"/>
    <dgm:cxn modelId="{2F358C8A-309F-4124-97D6-1898DB13A013}" type="presParOf" srcId="{0EFB3C03-EE4F-4166-8E13-C874B5674045}" destId="{FACE97A7-1028-4C5C-B254-76D846314194}" srcOrd="4" destOrd="0" presId="urn:microsoft.com/office/officeart/2018/2/layout/IconVerticalSolidList"/>
    <dgm:cxn modelId="{81BB9172-C69C-44B0-A1BB-17936B61DA66}" type="presParOf" srcId="{FACE97A7-1028-4C5C-B254-76D846314194}" destId="{1AB4EE7E-1983-4980-A722-1FB38DDDEFC6}" srcOrd="0" destOrd="0" presId="urn:microsoft.com/office/officeart/2018/2/layout/IconVerticalSolidList"/>
    <dgm:cxn modelId="{AA226A04-E903-4CB6-AADA-73D542FB566A}" type="presParOf" srcId="{FACE97A7-1028-4C5C-B254-76D846314194}" destId="{F30F4577-DC28-4058-86EF-B42D8E0B4CAB}" srcOrd="1" destOrd="0" presId="urn:microsoft.com/office/officeart/2018/2/layout/IconVerticalSolidList"/>
    <dgm:cxn modelId="{E0E13096-38AC-4C4A-AA58-2AF118982DA4}" type="presParOf" srcId="{FACE97A7-1028-4C5C-B254-76D846314194}" destId="{B08835EE-4362-441A-A1F3-75BF1CBC023D}" srcOrd="2" destOrd="0" presId="urn:microsoft.com/office/officeart/2018/2/layout/IconVerticalSolidList"/>
    <dgm:cxn modelId="{BD6FD749-2A84-45A0-BDB2-4B47A03F56CE}" type="presParOf" srcId="{FACE97A7-1028-4C5C-B254-76D846314194}" destId="{6C3BEA26-0B0B-4813-8A26-51537B22DD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A13073-7E42-40A1-A1AF-CC80C2E16EF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3DC79A-D74A-4520-84D1-97BC700C6BC4}">
      <dgm:prSet/>
      <dgm:spPr/>
      <dgm:t>
        <a:bodyPr/>
        <a:lstStyle/>
        <a:p>
          <a:r>
            <a:rPr lang="en-IN"/>
            <a:t>Predicted is having high-level of accuracy.</a:t>
          </a:r>
          <a:endParaRPr lang="en-US"/>
        </a:p>
      </dgm:t>
    </dgm:pt>
    <dgm:pt modelId="{B859EA9C-7CF2-47FE-AEDD-A8610D8D6FED}" type="parTrans" cxnId="{9ECE1079-60D2-40FB-9309-B8D2942CAA15}">
      <dgm:prSet/>
      <dgm:spPr/>
      <dgm:t>
        <a:bodyPr/>
        <a:lstStyle/>
        <a:p>
          <a:endParaRPr lang="en-US"/>
        </a:p>
      </dgm:t>
    </dgm:pt>
    <dgm:pt modelId="{FDE16117-9401-4D82-8668-05F550ED606A}" type="sibTrans" cxnId="{9ECE1079-60D2-40FB-9309-B8D2942CAA15}">
      <dgm:prSet/>
      <dgm:spPr/>
      <dgm:t>
        <a:bodyPr/>
        <a:lstStyle/>
        <a:p>
          <a:endParaRPr lang="en-US"/>
        </a:p>
      </dgm:t>
    </dgm:pt>
    <dgm:pt modelId="{3C8C1426-A85C-43A2-BF11-9AC7AE8EB067}">
      <dgm:prSet/>
      <dgm:spPr/>
      <dgm:t>
        <a:bodyPr/>
        <a:lstStyle/>
        <a:p>
          <a:r>
            <a:rPr lang="en-IN"/>
            <a:t>Decision tree model is the best model when compare with other models.</a:t>
          </a:r>
          <a:endParaRPr lang="en-US"/>
        </a:p>
      </dgm:t>
    </dgm:pt>
    <dgm:pt modelId="{FA0BAF50-6C7F-4B8C-9C54-0CDFBE9C6BCF}" type="parTrans" cxnId="{E7883722-FC41-4929-BA57-9DF9A6C3382D}">
      <dgm:prSet/>
      <dgm:spPr/>
      <dgm:t>
        <a:bodyPr/>
        <a:lstStyle/>
        <a:p>
          <a:endParaRPr lang="en-US"/>
        </a:p>
      </dgm:t>
    </dgm:pt>
    <dgm:pt modelId="{3E98A765-B333-4635-B7FC-098962BB9204}" type="sibTrans" cxnId="{E7883722-FC41-4929-BA57-9DF9A6C3382D}">
      <dgm:prSet/>
      <dgm:spPr/>
      <dgm:t>
        <a:bodyPr/>
        <a:lstStyle/>
        <a:p>
          <a:endParaRPr lang="en-US"/>
        </a:p>
      </dgm:t>
    </dgm:pt>
    <dgm:pt modelId="{C18A71E7-00DD-4336-A514-0B6A75D08BBC}">
      <dgm:prSet/>
      <dgm:spPr/>
      <dgm:t>
        <a:bodyPr/>
        <a:lstStyle/>
        <a:p>
          <a:r>
            <a:rPr lang="en-IN"/>
            <a:t>Having the error 0</a:t>
          </a:r>
          <a:endParaRPr lang="en-US"/>
        </a:p>
      </dgm:t>
    </dgm:pt>
    <dgm:pt modelId="{D08B1C24-DA46-4E39-90EB-A34FB2DCE957}" type="parTrans" cxnId="{47552748-8F54-4167-A132-088B8850D23C}">
      <dgm:prSet/>
      <dgm:spPr/>
      <dgm:t>
        <a:bodyPr/>
        <a:lstStyle/>
        <a:p>
          <a:endParaRPr lang="en-US"/>
        </a:p>
      </dgm:t>
    </dgm:pt>
    <dgm:pt modelId="{6CBFB5B3-7455-4600-93A1-742F904432A1}" type="sibTrans" cxnId="{47552748-8F54-4167-A132-088B8850D23C}">
      <dgm:prSet/>
      <dgm:spPr/>
      <dgm:t>
        <a:bodyPr/>
        <a:lstStyle/>
        <a:p>
          <a:endParaRPr lang="en-US"/>
        </a:p>
      </dgm:t>
    </dgm:pt>
    <dgm:pt modelId="{A94C840E-D3A0-4D52-8935-62B75A357EFC}" type="pres">
      <dgm:prSet presAssocID="{5BA13073-7E42-40A1-A1AF-CC80C2E16EF5}" presName="root" presStyleCnt="0">
        <dgm:presLayoutVars>
          <dgm:dir/>
          <dgm:resizeHandles val="exact"/>
        </dgm:presLayoutVars>
      </dgm:prSet>
      <dgm:spPr/>
    </dgm:pt>
    <dgm:pt modelId="{1A3CC8D1-8277-4ADB-9A40-44CC25DB8B28}" type="pres">
      <dgm:prSet presAssocID="{343DC79A-D74A-4520-84D1-97BC700C6BC4}" presName="compNode" presStyleCnt="0"/>
      <dgm:spPr/>
    </dgm:pt>
    <dgm:pt modelId="{CD96EA34-AD4A-4143-A6AC-DA4AB2A71567}" type="pres">
      <dgm:prSet presAssocID="{343DC79A-D74A-4520-84D1-97BC700C6BC4}" presName="bgRect" presStyleLbl="bgShp" presStyleIdx="0" presStyleCnt="3"/>
      <dgm:spPr/>
    </dgm:pt>
    <dgm:pt modelId="{485F5079-9C61-40CE-91BF-4E403EEC9FD1}" type="pres">
      <dgm:prSet presAssocID="{343DC79A-D74A-4520-84D1-97BC700C6B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ring"/>
        </a:ext>
      </dgm:extLst>
    </dgm:pt>
    <dgm:pt modelId="{D2875E43-0490-4049-B76A-F90E608948F9}" type="pres">
      <dgm:prSet presAssocID="{343DC79A-D74A-4520-84D1-97BC700C6BC4}" presName="spaceRect" presStyleCnt="0"/>
      <dgm:spPr/>
    </dgm:pt>
    <dgm:pt modelId="{B94D3310-4AFB-4D1E-AF62-D0DAF27E1202}" type="pres">
      <dgm:prSet presAssocID="{343DC79A-D74A-4520-84D1-97BC700C6BC4}" presName="parTx" presStyleLbl="revTx" presStyleIdx="0" presStyleCnt="3">
        <dgm:presLayoutVars>
          <dgm:chMax val="0"/>
          <dgm:chPref val="0"/>
        </dgm:presLayoutVars>
      </dgm:prSet>
      <dgm:spPr/>
    </dgm:pt>
    <dgm:pt modelId="{9B655565-EC6A-4F28-828E-608556DC51C3}" type="pres">
      <dgm:prSet presAssocID="{FDE16117-9401-4D82-8668-05F550ED606A}" presName="sibTrans" presStyleCnt="0"/>
      <dgm:spPr/>
    </dgm:pt>
    <dgm:pt modelId="{A3C08FDA-4788-4354-8F8A-B5FC1312174A}" type="pres">
      <dgm:prSet presAssocID="{3C8C1426-A85C-43A2-BF11-9AC7AE8EB067}" presName="compNode" presStyleCnt="0"/>
      <dgm:spPr/>
    </dgm:pt>
    <dgm:pt modelId="{9D283DC7-620F-4F84-96CE-73C86A128AFF}" type="pres">
      <dgm:prSet presAssocID="{3C8C1426-A85C-43A2-BF11-9AC7AE8EB067}" presName="bgRect" presStyleLbl="bgShp" presStyleIdx="1" presStyleCnt="3"/>
      <dgm:spPr/>
    </dgm:pt>
    <dgm:pt modelId="{4A9E42AD-9214-4F3E-8231-A1015E6F06D4}" type="pres">
      <dgm:prSet presAssocID="{3C8C1426-A85C-43A2-BF11-9AC7AE8EB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2F70E435-3467-450F-A9C2-2B6B729F2515}" type="pres">
      <dgm:prSet presAssocID="{3C8C1426-A85C-43A2-BF11-9AC7AE8EB067}" presName="spaceRect" presStyleCnt="0"/>
      <dgm:spPr/>
    </dgm:pt>
    <dgm:pt modelId="{8E244B14-376F-449A-9CC8-535F3D1EDFC3}" type="pres">
      <dgm:prSet presAssocID="{3C8C1426-A85C-43A2-BF11-9AC7AE8EB067}" presName="parTx" presStyleLbl="revTx" presStyleIdx="1" presStyleCnt="3">
        <dgm:presLayoutVars>
          <dgm:chMax val="0"/>
          <dgm:chPref val="0"/>
        </dgm:presLayoutVars>
      </dgm:prSet>
      <dgm:spPr/>
    </dgm:pt>
    <dgm:pt modelId="{57B7DC17-DC80-4981-AE87-08045544E7A0}" type="pres">
      <dgm:prSet presAssocID="{3E98A765-B333-4635-B7FC-098962BB9204}" presName="sibTrans" presStyleCnt="0"/>
      <dgm:spPr/>
    </dgm:pt>
    <dgm:pt modelId="{C0380466-9EBC-4FE0-8ACD-416EF643E487}" type="pres">
      <dgm:prSet presAssocID="{C18A71E7-00DD-4336-A514-0B6A75D08BBC}" presName="compNode" presStyleCnt="0"/>
      <dgm:spPr/>
    </dgm:pt>
    <dgm:pt modelId="{B9C403B2-958A-4141-B2BF-3C215D9E8D5A}" type="pres">
      <dgm:prSet presAssocID="{C18A71E7-00DD-4336-A514-0B6A75D08BBC}" presName="bgRect" presStyleLbl="bgShp" presStyleIdx="2" presStyleCnt="3"/>
      <dgm:spPr/>
    </dgm:pt>
    <dgm:pt modelId="{C731BC54-5838-4751-9E0F-42620EFBB2A5}" type="pres">
      <dgm:prSet presAssocID="{C18A71E7-00DD-4336-A514-0B6A75D08B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08A296AC-6AC8-42E7-B1B5-51A51F4148FE}" type="pres">
      <dgm:prSet presAssocID="{C18A71E7-00DD-4336-A514-0B6A75D08BBC}" presName="spaceRect" presStyleCnt="0"/>
      <dgm:spPr/>
    </dgm:pt>
    <dgm:pt modelId="{84776DBA-98D1-4741-8AC1-5B1EB03B4FE9}" type="pres">
      <dgm:prSet presAssocID="{C18A71E7-00DD-4336-A514-0B6A75D08BBC}" presName="parTx" presStyleLbl="revTx" presStyleIdx="2" presStyleCnt="3">
        <dgm:presLayoutVars>
          <dgm:chMax val="0"/>
          <dgm:chPref val="0"/>
        </dgm:presLayoutVars>
      </dgm:prSet>
      <dgm:spPr/>
    </dgm:pt>
  </dgm:ptLst>
  <dgm:cxnLst>
    <dgm:cxn modelId="{B365B617-071D-4CE6-AC20-EAACE3B98575}" type="presOf" srcId="{C18A71E7-00DD-4336-A514-0B6A75D08BBC}" destId="{84776DBA-98D1-4741-8AC1-5B1EB03B4FE9}" srcOrd="0" destOrd="0" presId="urn:microsoft.com/office/officeart/2018/2/layout/IconVerticalSolidList"/>
    <dgm:cxn modelId="{E7883722-FC41-4929-BA57-9DF9A6C3382D}" srcId="{5BA13073-7E42-40A1-A1AF-CC80C2E16EF5}" destId="{3C8C1426-A85C-43A2-BF11-9AC7AE8EB067}" srcOrd="1" destOrd="0" parTransId="{FA0BAF50-6C7F-4B8C-9C54-0CDFBE9C6BCF}" sibTransId="{3E98A765-B333-4635-B7FC-098962BB9204}"/>
    <dgm:cxn modelId="{437F542E-3D1D-4DEC-B9D6-CFB291D7E81C}" type="presOf" srcId="{343DC79A-D74A-4520-84D1-97BC700C6BC4}" destId="{B94D3310-4AFB-4D1E-AF62-D0DAF27E1202}" srcOrd="0" destOrd="0" presId="urn:microsoft.com/office/officeart/2018/2/layout/IconVerticalSolidList"/>
    <dgm:cxn modelId="{A97F4131-39EC-41E7-9F52-2245F010DA0B}" type="presOf" srcId="{3C8C1426-A85C-43A2-BF11-9AC7AE8EB067}" destId="{8E244B14-376F-449A-9CC8-535F3D1EDFC3}" srcOrd="0" destOrd="0" presId="urn:microsoft.com/office/officeart/2018/2/layout/IconVerticalSolidList"/>
    <dgm:cxn modelId="{47552748-8F54-4167-A132-088B8850D23C}" srcId="{5BA13073-7E42-40A1-A1AF-CC80C2E16EF5}" destId="{C18A71E7-00DD-4336-A514-0B6A75D08BBC}" srcOrd="2" destOrd="0" parTransId="{D08B1C24-DA46-4E39-90EB-A34FB2DCE957}" sibTransId="{6CBFB5B3-7455-4600-93A1-742F904432A1}"/>
    <dgm:cxn modelId="{9ECE1079-60D2-40FB-9309-B8D2942CAA15}" srcId="{5BA13073-7E42-40A1-A1AF-CC80C2E16EF5}" destId="{343DC79A-D74A-4520-84D1-97BC700C6BC4}" srcOrd="0" destOrd="0" parTransId="{B859EA9C-7CF2-47FE-AEDD-A8610D8D6FED}" sibTransId="{FDE16117-9401-4D82-8668-05F550ED606A}"/>
    <dgm:cxn modelId="{53660ABF-3899-49E0-9D9F-9C56C73C34A4}" type="presOf" srcId="{5BA13073-7E42-40A1-A1AF-CC80C2E16EF5}" destId="{A94C840E-D3A0-4D52-8935-62B75A357EFC}" srcOrd="0" destOrd="0" presId="urn:microsoft.com/office/officeart/2018/2/layout/IconVerticalSolidList"/>
    <dgm:cxn modelId="{58AA7F94-AA81-4642-9472-E89BCA573030}" type="presParOf" srcId="{A94C840E-D3A0-4D52-8935-62B75A357EFC}" destId="{1A3CC8D1-8277-4ADB-9A40-44CC25DB8B28}" srcOrd="0" destOrd="0" presId="urn:microsoft.com/office/officeart/2018/2/layout/IconVerticalSolidList"/>
    <dgm:cxn modelId="{33A5DF81-9CB4-4139-BD40-05B0608A9034}" type="presParOf" srcId="{1A3CC8D1-8277-4ADB-9A40-44CC25DB8B28}" destId="{CD96EA34-AD4A-4143-A6AC-DA4AB2A71567}" srcOrd="0" destOrd="0" presId="urn:microsoft.com/office/officeart/2018/2/layout/IconVerticalSolidList"/>
    <dgm:cxn modelId="{7A093C3A-3B1B-4FD8-8412-1B49E3C9FD98}" type="presParOf" srcId="{1A3CC8D1-8277-4ADB-9A40-44CC25DB8B28}" destId="{485F5079-9C61-40CE-91BF-4E403EEC9FD1}" srcOrd="1" destOrd="0" presId="urn:microsoft.com/office/officeart/2018/2/layout/IconVerticalSolidList"/>
    <dgm:cxn modelId="{AEB640F7-5233-438B-8F66-7CA12A1178BB}" type="presParOf" srcId="{1A3CC8D1-8277-4ADB-9A40-44CC25DB8B28}" destId="{D2875E43-0490-4049-B76A-F90E608948F9}" srcOrd="2" destOrd="0" presId="urn:microsoft.com/office/officeart/2018/2/layout/IconVerticalSolidList"/>
    <dgm:cxn modelId="{8CD99DFA-88CC-480B-84D5-2E8EE6F47933}" type="presParOf" srcId="{1A3CC8D1-8277-4ADB-9A40-44CC25DB8B28}" destId="{B94D3310-4AFB-4D1E-AF62-D0DAF27E1202}" srcOrd="3" destOrd="0" presId="urn:microsoft.com/office/officeart/2018/2/layout/IconVerticalSolidList"/>
    <dgm:cxn modelId="{568F6DFB-8DB3-408A-85B8-EC2C0230DCF9}" type="presParOf" srcId="{A94C840E-D3A0-4D52-8935-62B75A357EFC}" destId="{9B655565-EC6A-4F28-828E-608556DC51C3}" srcOrd="1" destOrd="0" presId="urn:microsoft.com/office/officeart/2018/2/layout/IconVerticalSolidList"/>
    <dgm:cxn modelId="{693F69A5-EA5C-4D8D-8CEB-4B05ECBFC5BD}" type="presParOf" srcId="{A94C840E-D3A0-4D52-8935-62B75A357EFC}" destId="{A3C08FDA-4788-4354-8F8A-B5FC1312174A}" srcOrd="2" destOrd="0" presId="urn:microsoft.com/office/officeart/2018/2/layout/IconVerticalSolidList"/>
    <dgm:cxn modelId="{882FF175-DB9A-4EBF-98D2-A4C58623EDAA}" type="presParOf" srcId="{A3C08FDA-4788-4354-8F8A-B5FC1312174A}" destId="{9D283DC7-620F-4F84-96CE-73C86A128AFF}" srcOrd="0" destOrd="0" presId="urn:microsoft.com/office/officeart/2018/2/layout/IconVerticalSolidList"/>
    <dgm:cxn modelId="{5F8694B4-9F17-4F23-AD00-9A2D824697C6}" type="presParOf" srcId="{A3C08FDA-4788-4354-8F8A-B5FC1312174A}" destId="{4A9E42AD-9214-4F3E-8231-A1015E6F06D4}" srcOrd="1" destOrd="0" presId="urn:microsoft.com/office/officeart/2018/2/layout/IconVerticalSolidList"/>
    <dgm:cxn modelId="{4967A909-6E9D-4C0A-B7AE-E563F0C4E7B1}" type="presParOf" srcId="{A3C08FDA-4788-4354-8F8A-B5FC1312174A}" destId="{2F70E435-3467-450F-A9C2-2B6B729F2515}" srcOrd="2" destOrd="0" presId="urn:microsoft.com/office/officeart/2018/2/layout/IconVerticalSolidList"/>
    <dgm:cxn modelId="{494B86F9-B4F6-46C1-9D77-2E1A6D10E71C}" type="presParOf" srcId="{A3C08FDA-4788-4354-8F8A-B5FC1312174A}" destId="{8E244B14-376F-449A-9CC8-535F3D1EDFC3}" srcOrd="3" destOrd="0" presId="urn:microsoft.com/office/officeart/2018/2/layout/IconVerticalSolidList"/>
    <dgm:cxn modelId="{ABD815D1-52FF-411E-BC53-05DA14F371CB}" type="presParOf" srcId="{A94C840E-D3A0-4D52-8935-62B75A357EFC}" destId="{57B7DC17-DC80-4981-AE87-08045544E7A0}" srcOrd="3" destOrd="0" presId="urn:microsoft.com/office/officeart/2018/2/layout/IconVerticalSolidList"/>
    <dgm:cxn modelId="{11E3FD17-74D9-420F-9769-7ADBBBCD83C5}" type="presParOf" srcId="{A94C840E-D3A0-4D52-8935-62B75A357EFC}" destId="{C0380466-9EBC-4FE0-8ACD-416EF643E487}" srcOrd="4" destOrd="0" presId="urn:microsoft.com/office/officeart/2018/2/layout/IconVerticalSolidList"/>
    <dgm:cxn modelId="{7DA8CC0E-91AD-4134-B2A0-9328443FCE8C}" type="presParOf" srcId="{C0380466-9EBC-4FE0-8ACD-416EF643E487}" destId="{B9C403B2-958A-4141-B2BF-3C215D9E8D5A}" srcOrd="0" destOrd="0" presId="urn:microsoft.com/office/officeart/2018/2/layout/IconVerticalSolidList"/>
    <dgm:cxn modelId="{2D1B5AB1-6DB8-45DF-B937-6794A0E588CA}" type="presParOf" srcId="{C0380466-9EBC-4FE0-8ACD-416EF643E487}" destId="{C731BC54-5838-4751-9E0F-42620EFBB2A5}" srcOrd="1" destOrd="0" presId="urn:microsoft.com/office/officeart/2018/2/layout/IconVerticalSolidList"/>
    <dgm:cxn modelId="{3C6AFE8E-C0EA-484D-8520-016C0A314831}" type="presParOf" srcId="{C0380466-9EBC-4FE0-8ACD-416EF643E487}" destId="{08A296AC-6AC8-42E7-B1B5-51A51F4148FE}" srcOrd="2" destOrd="0" presId="urn:microsoft.com/office/officeart/2018/2/layout/IconVerticalSolidList"/>
    <dgm:cxn modelId="{B71753E4-34E8-4178-9D1B-A0785A372A7F}" type="presParOf" srcId="{C0380466-9EBC-4FE0-8ACD-416EF643E487}" destId="{84776DBA-98D1-4741-8AC1-5B1EB03B4F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63422"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251117" y="938250"/>
          <a:ext cx="518394" cy="51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148732"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Micro Credit on cell phone balances is very useful to customers which help in having uninterrupted communications.</a:t>
          </a:r>
          <a:endParaRPr lang="en-US" sz="1100" kern="1200" dirty="0"/>
        </a:p>
      </dsp:txBody>
      <dsp:txXfrm>
        <a:off x="1148732" y="750556"/>
        <a:ext cx="2106776" cy="893784"/>
      </dsp:txXfrm>
    </dsp:sp>
    <dsp:sp modelId="{85807940-2D51-4616-AFBE-3925E5E42452}">
      <dsp:nvSpPr>
        <dsp:cNvPr id="0" name=""/>
        <dsp:cNvSpPr/>
      </dsp:nvSpPr>
      <dsp:spPr>
        <a:xfrm>
          <a:off x="3622598"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3810293" y="938250"/>
          <a:ext cx="518394" cy="518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4707908"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Targeting the selected customer who are creditable in repaying of Micro Loans help Telecom Company a repetitive cashflow and customer satisfaction is achieved.</a:t>
          </a:r>
          <a:endParaRPr lang="en-US" sz="1100" kern="1200"/>
        </a:p>
      </dsp:txBody>
      <dsp:txXfrm>
        <a:off x="4707908" y="750556"/>
        <a:ext cx="2106776" cy="893784"/>
      </dsp:txXfrm>
    </dsp:sp>
    <dsp:sp modelId="{876F0EAE-5D82-4ED5-BCFE-DD2B3473E2A2}">
      <dsp:nvSpPr>
        <dsp:cNvPr id="0" name=""/>
        <dsp:cNvSpPr/>
      </dsp:nvSpPr>
      <dsp:spPr>
        <a:xfrm>
          <a:off x="63422"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251117" y="2505620"/>
          <a:ext cx="518394" cy="518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148732"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Communication being important part no one want to run out of balance and these leading would help in missing out the service blockages and helps in never ending customer lifetime with the brand.</a:t>
          </a:r>
          <a:endParaRPr lang="en-US" sz="1100" kern="1200" dirty="0"/>
        </a:p>
      </dsp:txBody>
      <dsp:txXfrm>
        <a:off x="1148732" y="2317925"/>
        <a:ext cx="2106776" cy="893784"/>
      </dsp:txXfrm>
    </dsp:sp>
    <dsp:sp modelId="{EAB2E38A-427E-442A-88A9-CFF7E4D7D1FC}">
      <dsp:nvSpPr>
        <dsp:cNvPr id="0" name=""/>
        <dsp:cNvSpPr/>
      </dsp:nvSpPr>
      <dsp:spPr>
        <a:xfrm>
          <a:off x="3622598"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3810293" y="2505620"/>
          <a:ext cx="518394" cy="518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4707908"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Focus is on providing their services and products to low-income families and poor customers that can help them in the need of hour. </a:t>
          </a:r>
        </a:p>
      </dsp:txBody>
      <dsp:txXfrm>
        <a:off x="4707908" y="2317925"/>
        <a:ext cx="2106776" cy="893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8801-520D-405B-A529-0349B83F190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3A667-6CF8-4E0B-914D-CE9FF21B00D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5AA1-098A-4E9F-B40E-552D1B0E7E9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sz="2400" b="1" kern="1200">
            <a:latin typeface="Times New Roman" panose="02020603050405020304" pitchFamily="18" charset="0"/>
            <a:cs typeface="Times New Roman" panose="02020603050405020304" pitchFamily="18" charset="0"/>
          </a:endParaRPr>
        </a:p>
      </dsp:txBody>
      <dsp:txXfrm>
        <a:off x="1553633" y="574"/>
        <a:ext cx="5458736" cy="1345137"/>
      </dsp:txXfrm>
    </dsp:sp>
    <dsp:sp modelId="{C9E51FEE-8022-4571-ACCA-EF2D905079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DEFE-81A5-457E-BD5E-5B10877F4C6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A10890-E47D-442D-8084-CF8652BD9B15}">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X and Y variables are assigned with Independent data  and Target data.</a:t>
          </a:r>
          <a:endParaRPr lang="en-US" sz="2400" b="1" kern="1200">
            <a:latin typeface="Times New Roman" panose="02020603050405020304" pitchFamily="18" charset="0"/>
            <a:cs typeface="Times New Roman" panose="02020603050405020304" pitchFamily="18" charset="0"/>
          </a:endParaRPr>
        </a:p>
      </dsp:txBody>
      <dsp:txXfrm>
        <a:off x="1553633" y="1681996"/>
        <a:ext cx="5458736" cy="1345137"/>
      </dsp:txXfrm>
    </dsp:sp>
    <dsp:sp modelId="{1AB4EE7E-1983-4980-A722-1FB38DDDEFC6}">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F4577-DC28-4058-86EF-B42D8E0B4CAB}">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BEA26-0B0B-4813-8A26-51537B22DDB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sz="2400" b="1" kern="1200">
            <a:latin typeface="Times New Roman" panose="02020603050405020304" pitchFamily="18" charset="0"/>
            <a:cs typeface="Times New Roman" panose="02020603050405020304" pitchFamily="18" charset="0"/>
          </a:endParaRP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EA34-AD4A-4143-A6AC-DA4AB2A7156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F5079-9C61-40CE-91BF-4E403EEC9FD1}">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4D3310-4AFB-4D1E-AF62-D0DAF27E1202}">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Predicted is having high-level of accuracy.</a:t>
          </a:r>
          <a:endParaRPr lang="en-US" sz="2500" kern="1200"/>
        </a:p>
      </dsp:txBody>
      <dsp:txXfrm>
        <a:off x="1553633" y="574"/>
        <a:ext cx="5458736" cy="1345137"/>
      </dsp:txXfrm>
    </dsp:sp>
    <dsp:sp modelId="{9D283DC7-620F-4F84-96CE-73C86A128A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E42AD-9214-4F3E-8231-A1015E6F06D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44B14-376F-449A-9CC8-535F3D1EDFC3}">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Decision tree model is the best model when compare with other models.</a:t>
          </a:r>
          <a:endParaRPr lang="en-US" sz="2500" kern="1200"/>
        </a:p>
      </dsp:txBody>
      <dsp:txXfrm>
        <a:off x="1553633" y="1681996"/>
        <a:ext cx="5458736" cy="1345137"/>
      </dsp:txXfrm>
    </dsp:sp>
    <dsp:sp modelId="{B9C403B2-958A-4141-B2BF-3C215D9E8D5A}">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1BC54-5838-4751-9E0F-42620EFBB2A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76DBA-98D1-4741-8AC1-5B1EB03B4FE9}">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Having the error 0</a:t>
          </a:r>
          <a:endParaRPr lang="en-US" sz="2500" kern="1200"/>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E652-580F-4A8A-AEA0-6B011E36E8F1}" type="datetimeFigureOut">
              <a:rPr lang="en-IN" smtClean="0"/>
              <a:t>20-03-2021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6E720-42D5-49DF-85B3-071971E23A1C}" type="slidenum">
              <a:rPr lang="en-IN" smtClean="0"/>
              <a:t>‹#›</a:t>
            </a:fld>
            <a:endParaRPr lang="en-IN"/>
          </a:p>
        </p:txBody>
      </p:sp>
    </p:spTree>
    <p:extLst>
      <p:ext uri="{BB962C8B-B14F-4D97-AF65-F5344CB8AC3E}">
        <p14:creationId xmlns:p14="http://schemas.microsoft.com/office/powerpoint/2010/main" val="2922612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Display stock market numbers">
            <a:extLst>
              <a:ext uri="{FF2B5EF4-FFF2-40B4-BE49-F238E27FC236}">
                <a16:creationId xmlns:a16="http://schemas.microsoft.com/office/drawing/2014/main" id="{FE1938FF-9001-407F-A54A-F03FEEB22FD4}"/>
              </a:ext>
            </a:extLst>
          </p:cNvPr>
          <p:cNvPicPr>
            <a:picLocks noChangeAspect="1"/>
          </p:cNvPicPr>
          <p:nvPr/>
        </p:nvPicPr>
        <p:blipFill rotWithShape="1">
          <a:blip r:embed="rId2"/>
          <a:srcRect l="4740" t="23391" r="435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85571"/>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09599" y="4572000"/>
            <a:ext cx="10965141" cy="895244"/>
          </a:xfrm>
        </p:spPr>
        <p:txBody>
          <a:bodyPr>
            <a:normAutofit/>
          </a:bodyPr>
          <a:lstStyle/>
          <a:p>
            <a:r>
              <a:rPr lang="en-US" sz="4000">
                <a:solidFill>
                  <a:srgbClr val="FFFFFF"/>
                </a:solidFill>
              </a:rPr>
              <a:t>Micro Credit loan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09598" y="5467246"/>
            <a:ext cx="10965142" cy="484822"/>
          </a:xfrm>
        </p:spPr>
        <p:txBody>
          <a:bodyPr>
            <a:normAutofit/>
          </a:bodyPr>
          <a:lstStyle/>
          <a:p>
            <a:r>
              <a:rPr lang="en-US">
                <a:solidFill>
                  <a:srgbClr val="FFFFFF">
                    <a:alpha val="75000"/>
                  </a:srgbClr>
                </a:solidFill>
              </a:rPr>
              <a:t>Naina Joshi</a:t>
            </a:r>
          </a:p>
        </p:txBody>
      </p:sp>
    </p:spTree>
    <p:extLst>
      <p:ext uri="{BB962C8B-B14F-4D97-AF65-F5344CB8AC3E}">
        <p14:creationId xmlns:p14="http://schemas.microsoft.com/office/powerpoint/2010/main" val="2475805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DEFD8-F9D5-45B7-A660-6BF8D4C22BC6}"/>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effectLst/>
              </a:rPr>
              <a:t>Number of loans taken by user in last 30 days vs loan pay back rate within 5 days</a:t>
            </a:r>
            <a:endParaRPr lang="en-US" dirty="0"/>
          </a:p>
        </p:txBody>
      </p:sp>
      <p:sp>
        <p:nvSpPr>
          <p:cNvPr id="25" name="Rectangle 24">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a:extLst>
              <a:ext uri="{FF2B5EF4-FFF2-40B4-BE49-F238E27FC236}">
                <a16:creationId xmlns:a16="http://schemas.microsoft.com/office/drawing/2014/main" id="{1AD851C4-0425-4601-B97A-8C8EDD96E43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804" t="44908" r="36982" b="9947"/>
          <a:stretch/>
        </p:blipFill>
        <p:spPr bwMode="auto">
          <a:xfrm>
            <a:off x="780698" y="2738778"/>
            <a:ext cx="4748741" cy="2925942"/>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A3291F7-2864-490B-9161-82FA5292922E}"/>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rPr>
              <a:t>Observation:-</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1-  Customers with different loans levels taken are paying back the loan within five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2-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3-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4- Coming to the high number of loan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5- Only 2% of the people from low number of loans category are not paying the loan within 5 days. This is followed by the people with medium number of loans having defaulters of 7% approximately.</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ndParaRPr>
          </a:p>
        </p:txBody>
      </p:sp>
    </p:spTree>
    <p:extLst>
      <p:ext uri="{BB962C8B-B14F-4D97-AF65-F5344CB8AC3E}">
        <p14:creationId xmlns:p14="http://schemas.microsoft.com/office/powerpoint/2010/main" val="2457164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2A639-5CF7-401D-994C-51E52C8F27E5}"/>
              </a:ext>
            </a:extLst>
          </p:cNvPr>
          <p:cNvSpPr>
            <a:spLocks noGrp="1"/>
          </p:cNvSpPr>
          <p:nvPr>
            <p:ph type="title"/>
          </p:nvPr>
        </p:nvSpPr>
        <p:spPr>
          <a:xfrm>
            <a:off x="581193" y="702156"/>
            <a:ext cx="6309003" cy="1013800"/>
          </a:xfrm>
        </p:spPr>
        <p:txBody>
          <a:bodyPr vert="horz" lIns="91440" tIns="45720" rIns="91440" bIns="45720" rtlCol="0" anchor="b">
            <a:normAutofit/>
          </a:bodyPr>
          <a:lstStyle/>
          <a:p>
            <a:pPr>
              <a:lnSpc>
                <a:spcPct val="90000"/>
              </a:lnSpc>
            </a:pPr>
            <a:r>
              <a:rPr lang="en-US" sz="2200" b="0" kern="1200" cap="all">
                <a:solidFill>
                  <a:schemeClr val="tx2"/>
                </a:solidFill>
                <a:effectLst/>
                <a:latin typeface="+mj-lt"/>
                <a:ea typeface="+mj-ea"/>
                <a:cs typeface="+mj-cs"/>
              </a:rPr>
              <a:t>Total amount of loans taken by user in last 30 days vs loan pay back rate within 5 days</a:t>
            </a:r>
            <a:endParaRPr lang="en-US" sz="2200" b="0" kern="1200" cap="all">
              <a:solidFill>
                <a:schemeClr val="tx2"/>
              </a:solidFill>
              <a:latin typeface="+mj-lt"/>
              <a:ea typeface="+mj-ea"/>
              <a:cs typeface="+mj-cs"/>
            </a:endParaRP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Graphical user interface, application&#10;&#10;Description automatically generated">
            <a:extLst>
              <a:ext uri="{FF2B5EF4-FFF2-40B4-BE49-F238E27FC236}">
                <a16:creationId xmlns:a16="http://schemas.microsoft.com/office/drawing/2014/main" id="{D739DB02-AA6D-4815-B6AB-2659DBFB05C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222" t="32639" r="41957" b="22083"/>
          <a:stretch/>
        </p:blipFill>
        <p:spPr bwMode="auto">
          <a:xfrm>
            <a:off x="6619875" y="1611181"/>
            <a:ext cx="5572125" cy="4865819"/>
          </a:xfrm>
          <a:prstGeom prst="rect">
            <a:avLst/>
          </a:prstGeom>
          <a:extLst>
            <a:ext uri="{53640926-AAD7-44D8-BBD7-CCE9431645EC}">
              <a14:shadowObscured xmlns:a14="http://schemas.microsoft.com/office/drawing/2010/main"/>
            </a:ext>
          </a:extLst>
        </p:spPr>
      </p:pic>
      <p:sp>
        <p:nvSpPr>
          <p:cNvPr id="23" name="TextBox 4">
            <a:extLst>
              <a:ext uri="{FF2B5EF4-FFF2-40B4-BE49-F238E27FC236}">
                <a16:creationId xmlns:a16="http://schemas.microsoft.com/office/drawing/2014/main" id="{DCF35F16-A2B4-4A73-9880-8DD29D0A0B86}"/>
              </a:ext>
            </a:extLst>
          </p:cNvPr>
          <p:cNvSpPr txBox="1"/>
          <p:nvPr/>
        </p:nvSpPr>
        <p:spPr>
          <a:xfrm>
            <a:off x="0" y="1865914"/>
            <a:ext cx="6309003" cy="49920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rPr>
              <a:t>Observations:-</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1-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2-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3-Coming to the low amount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4-Only 2% of the people taken high amount of loans are not paying the loan within 5 days. This is followed by the people with medium number of loans having defaulters of 7% approximately.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5- As '</a:t>
            </a:r>
            <a:r>
              <a:rPr lang="en-US" sz="1400" dirty="0" err="1">
                <a:solidFill>
                  <a:schemeClr val="tx2"/>
                </a:solidFill>
                <a:effectLst/>
              </a:rPr>
              <a:t>msisdn</a:t>
            </a:r>
            <a:r>
              <a:rPr lang="en-US" sz="1400" dirty="0">
                <a:solidFill>
                  <a:schemeClr val="tx2"/>
                </a:solidFill>
                <a:effectLst/>
              </a:rPr>
              <a:t>', '</a:t>
            </a:r>
            <a:r>
              <a:rPr lang="en-US" sz="1400" dirty="0" err="1">
                <a:solidFill>
                  <a:schemeClr val="tx2"/>
                </a:solidFill>
                <a:effectLst/>
              </a:rPr>
              <a:t>pcircle</a:t>
            </a:r>
            <a:r>
              <a:rPr lang="en-US" sz="1400" dirty="0">
                <a:solidFill>
                  <a:schemeClr val="tx2"/>
                </a:solidFill>
                <a:effectLst/>
              </a:rPr>
              <a:t>', '</a:t>
            </a:r>
            <a:r>
              <a:rPr lang="en-US" sz="1400" dirty="0" err="1">
                <a:solidFill>
                  <a:schemeClr val="tx2"/>
                </a:solidFill>
                <a:effectLst/>
              </a:rPr>
              <a:t>pdate</a:t>
            </a:r>
            <a:r>
              <a:rPr lang="en-US" sz="1400" dirty="0">
                <a:solidFill>
                  <a:schemeClr val="tx2"/>
                </a:solidFill>
                <a:effectLst/>
              </a:rPr>
              <a:t>' features are not having much importance, we can ignore them. And also removing the extra columns created for the EDA part.</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p:txBody>
      </p:sp>
    </p:spTree>
    <p:extLst>
      <p:ext uri="{BB962C8B-B14F-4D97-AF65-F5344CB8AC3E}">
        <p14:creationId xmlns:p14="http://schemas.microsoft.com/office/powerpoint/2010/main" val="103725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4D78-85AB-4705-BA53-632E673E197B}"/>
              </a:ext>
            </a:extLst>
          </p:cNvPr>
          <p:cNvSpPr>
            <a:spLocks noGrp="1"/>
          </p:cNvSpPr>
          <p:nvPr>
            <p:ph type="title"/>
          </p:nvPr>
        </p:nvSpPr>
        <p:spPr/>
        <p:txBody>
          <a:bodyPr/>
          <a:lstStyle/>
          <a:p>
            <a:r>
              <a:rPr lang="en-GB" dirty="0"/>
              <a:t>Total percentage of defaulters and non-defaulters customers</a:t>
            </a:r>
            <a:endParaRPr lang="en-IN" dirty="0"/>
          </a:p>
        </p:txBody>
      </p:sp>
      <p:pic>
        <p:nvPicPr>
          <p:cNvPr id="5" name="Content Placeholder 4" descr="Chart&#10;&#10;Description automatically generated">
            <a:extLst>
              <a:ext uri="{FF2B5EF4-FFF2-40B4-BE49-F238E27FC236}">
                <a16:creationId xmlns:a16="http://schemas.microsoft.com/office/drawing/2014/main" id="{1E7C58F9-0559-4E3B-A26E-BAE88EFE6006}"/>
              </a:ext>
            </a:extLst>
          </p:cNvPr>
          <p:cNvPicPr>
            <a:picLocks noGrp="1" noChangeAspect="1"/>
          </p:cNvPicPr>
          <p:nvPr>
            <p:ph idx="1"/>
          </p:nvPr>
        </p:nvPicPr>
        <p:blipFill rotWithShape="1">
          <a:blip r:embed="rId2"/>
          <a:srcRect l="3942" t="4848" r="-678" b="12135"/>
          <a:stretch/>
        </p:blipFill>
        <p:spPr>
          <a:xfrm>
            <a:off x="4448175" y="1962150"/>
            <a:ext cx="7762876" cy="4314825"/>
          </a:xfrm>
        </p:spPr>
      </p:pic>
      <p:sp>
        <p:nvSpPr>
          <p:cNvPr id="6" name="TextBox 5">
            <a:extLst>
              <a:ext uri="{FF2B5EF4-FFF2-40B4-BE49-F238E27FC236}">
                <a16:creationId xmlns:a16="http://schemas.microsoft.com/office/drawing/2014/main" id="{2ED6BC6D-C566-42E1-8C7E-1B8BE25B07CB}"/>
              </a:ext>
            </a:extLst>
          </p:cNvPr>
          <p:cNvSpPr txBox="1"/>
          <p:nvPr/>
        </p:nvSpPr>
        <p:spPr>
          <a:xfrm>
            <a:off x="1089827" y="5191983"/>
            <a:ext cx="3577700" cy="1200329"/>
          </a:xfrm>
          <a:prstGeom prst="rect">
            <a:avLst/>
          </a:prstGeom>
          <a:noFill/>
        </p:spPr>
        <p:txBody>
          <a:bodyPr wrap="square" rtlCol="0">
            <a:spAutoFit/>
          </a:bodyPr>
          <a:lstStyle/>
          <a:p>
            <a:r>
              <a:rPr lang="en-GB" b="0" i="0" dirty="0">
                <a:solidFill>
                  <a:srgbClr val="000000"/>
                </a:solidFill>
                <a:effectLst/>
                <a:latin typeface="Helvetica Neue"/>
              </a:rPr>
              <a:t>from the output, we can see that 87.5 % customers are Non Defaulter &amp; 12.5 customers are Defaulter</a:t>
            </a:r>
            <a:endParaRPr lang="en-IN" dirty="0"/>
          </a:p>
        </p:txBody>
      </p:sp>
      <p:sp>
        <p:nvSpPr>
          <p:cNvPr id="7" name="TextBox 6">
            <a:extLst>
              <a:ext uri="{FF2B5EF4-FFF2-40B4-BE49-F238E27FC236}">
                <a16:creationId xmlns:a16="http://schemas.microsoft.com/office/drawing/2014/main" id="{830B031A-2C84-4BE3-BC99-07854746E351}"/>
              </a:ext>
            </a:extLst>
          </p:cNvPr>
          <p:cNvSpPr txBox="1"/>
          <p:nvPr/>
        </p:nvSpPr>
        <p:spPr>
          <a:xfrm>
            <a:off x="337352" y="2564254"/>
            <a:ext cx="3577700" cy="1754326"/>
          </a:xfrm>
          <a:prstGeom prst="rect">
            <a:avLst/>
          </a:prstGeom>
          <a:noFill/>
        </p:spPr>
        <p:txBody>
          <a:bodyPr wrap="square" rtlCol="0">
            <a:spAutoFit/>
          </a:bodyPr>
          <a:lstStyle/>
          <a:p>
            <a:r>
              <a:rPr lang="en-GB" dirty="0"/>
              <a:t>In this pie chart</a:t>
            </a:r>
          </a:p>
          <a:p>
            <a:r>
              <a:rPr lang="en-GB" dirty="0"/>
              <a:t>0- shows loan defaulters customers.</a:t>
            </a:r>
          </a:p>
          <a:p>
            <a:endParaRPr lang="en-GB" dirty="0"/>
          </a:p>
          <a:p>
            <a:r>
              <a:rPr lang="en-GB" dirty="0"/>
              <a:t>1- shows percentage of loan non- defaulters customers</a:t>
            </a:r>
            <a:endParaRPr lang="en-IN" dirty="0"/>
          </a:p>
        </p:txBody>
      </p:sp>
    </p:spTree>
    <p:extLst>
      <p:ext uri="{BB962C8B-B14F-4D97-AF65-F5344CB8AC3E}">
        <p14:creationId xmlns:p14="http://schemas.microsoft.com/office/powerpoint/2010/main" val="322988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0C738-A0E5-48DF-B084-998F297F17D2}"/>
              </a:ext>
            </a:extLst>
          </p:cNvPr>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sz="2600"/>
              <a:t>Frequency of label who take maximum amount of loan</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99AEA4D4-CA30-49DB-B108-90529061AB62}"/>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From the graph it is clear that:</a:t>
            </a: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1- More than 1,55,000 customers has pay back their loan.</a:t>
            </a: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2- The total number of non-defaulter customers are very less.</a:t>
            </a:r>
          </a:p>
        </p:txBody>
      </p:sp>
      <p:pic>
        <p:nvPicPr>
          <p:cNvPr id="5" name="Content Placeholder 4" descr="Chart, waterfall chart&#10;&#10;Description automatically generated">
            <a:extLst>
              <a:ext uri="{FF2B5EF4-FFF2-40B4-BE49-F238E27FC236}">
                <a16:creationId xmlns:a16="http://schemas.microsoft.com/office/drawing/2014/main" id="{1E47AC96-569C-4DC3-900D-A5EBBEF7C6A2}"/>
              </a:ext>
            </a:extLst>
          </p:cNvPr>
          <p:cNvPicPr>
            <a:picLocks noGrp="1" noChangeAspect="1"/>
          </p:cNvPicPr>
          <p:nvPr>
            <p:ph idx="1"/>
          </p:nvPr>
        </p:nvPicPr>
        <p:blipFill rotWithShape="1">
          <a:blip r:embed="rId2"/>
          <a:srcRect l="21691" t="38313" r="17857" b="16601"/>
          <a:stretch/>
        </p:blipFill>
        <p:spPr>
          <a:xfrm>
            <a:off x="4654296" y="1925960"/>
            <a:ext cx="6735272" cy="2825586"/>
          </a:xfrm>
          <a:prstGeom prst="rect">
            <a:avLst/>
          </a:prstGeom>
        </p:spPr>
      </p:pic>
    </p:spTree>
    <p:extLst>
      <p:ext uri="{BB962C8B-B14F-4D97-AF65-F5344CB8AC3E}">
        <p14:creationId xmlns:p14="http://schemas.microsoft.com/office/powerpoint/2010/main" val="108915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FF605-D16F-4E6A-A457-A4AD23B81EA8}"/>
              </a:ext>
            </a:extLst>
          </p:cNvPr>
          <p:cNvSpPr>
            <a:spLocks noGrp="1"/>
          </p:cNvSpPr>
          <p:nvPr>
            <p:ph type="title"/>
          </p:nvPr>
        </p:nvSpPr>
        <p:spPr>
          <a:xfrm>
            <a:off x="746228" y="1037967"/>
            <a:ext cx="3054091" cy="4709131"/>
          </a:xfrm>
        </p:spPr>
        <p:txBody>
          <a:bodyPr anchor="ctr">
            <a:normAutofit/>
          </a:bodyPr>
          <a:lstStyle/>
          <a:p>
            <a:r>
              <a:rPr lang="en-IN">
                <a:solidFill>
                  <a:schemeClr val="bg1">
                    <a:lumMod val="85000"/>
                    <a:lumOff val="15000"/>
                  </a:schemeClr>
                </a:solidFill>
              </a:rPr>
              <a:t>Steps and assumptions</a:t>
            </a:r>
          </a:p>
        </p:txBody>
      </p:sp>
      <p:sp>
        <p:nvSpPr>
          <p:cNvPr id="41" name="Rectangle 4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D82A3D4-B6D9-44A6-8E8E-821C5AF023B9}"/>
              </a:ext>
            </a:extLst>
          </p:cNvPr>
          <p:cNvGraphicFramePr>
            <a:graphicFrameLocks noGrp="1"/>
          </p:cNvGraphicFramePr>
          <p:nvPr>
            <p:ph idx="1"/>
            <p:extLst>
              <p:ext uri="{D42A27DB-BD31-4B8C-83A1-F6EECF244321}">
                <p14:modId xmlns:p14="http://schemas.microsoft.com/office/powerpoint/2010/main" val="209562456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14921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achine learning in network management has promise, challenges | Network  World">
            <a:extLst>
              <a:ext uri="{FF2B5EF4-FFF2-40B4-BE49-F238E27FC236}">
                <a16:creationId xmlns:a16="http://schemas.microsoft.com/office/drawing/2014/main" id="{83395BF2-D1C3-46DD-B1BE-2CA12C0BFDA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925" b="13805"/>
          <a:stretch/>
        </p:blipFill>
        <p:spPr bwMode="auto">
          <a:xfrm>
            <a:off x="19" y="9"/>
            <a:ext cx="13704337" cy="7708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144B78-5B60-46AD-81AD-06C82631D7C0}"/>
              </a:ext>
            </a:extLst>
          </p:cNvPr>
          <p:cNvSpPr>
            <a:spLocks noGrp="1"/>
          </p:cNvSpPr>
          <p:nvPr>
            <p:ph type="title"/>
          </p:nvPr>
        </p:nvSpPr>
        <p:spPr>
          <a:xfrm>
            <a:off x="1023870" y="702156"/>
            <a:ext cx="10144260" cy="1013800"/>
          </a:xfrm>
        </p:spPr>
        <p:txBody>
          <a:bodyPr>
            <a:normAutofit/>
          </a:bodyPr>
          <a:lstStyle/>
          <a:p>
            <a:r>
              <a:rPr lang="en-IN" dirty="0">
                <a:solidFill>
                  <a:schemeClr val="tx1"/>
                </a:solidFill>
              </a:rPr>
              <a:t>MODELs DEVELOPMENT AND EVALUATION</a:t>
            </a:r>
          </a:p>
        </p:txBody>
      </p:sp>
      <p:sp>
        <p:nvSpPr>
          <p:cNvPr id="3" name="Content Placeholder 2">
            <a:extLst>
              <a:ext uri="{FF2B5EF4-FFF2-40B4-BE49-F238E27FC236}">
                <a16:creationId xmlns:a16="http://schemas.microsoft.com/office/drawing/2014/main" id="{F22C15C2-11AA-4F8D-A9A2-F298A4C07367}"/>
              </a:ext>
            </a:extLst>
          </p:cNvPr>
          <p:cNvSpPr>
            <a:spLocks noGrp="1"/>
          </p:cNvSpPr>
          <p:nvPr>
            <p:ph idx="1"/>
          </p:nvPr>
        </p:nvSpPr>
        <p:spPr>
          <a:xfrm>
            <a:off x="965199" y="2180496"/>
            <a:ext cx="10202931" cy="4801329"/>
          </a:xfrm>
        </p:spPr>
        <p:txBody>
          <a:bodyPr>
            <a:normAutofit/>
          </a:bodyPr>
          <a:lstStyle/>
          <a:p>
            <a:pPr lvl="0"/>
            <a:r>
              <a:rPr lang="en-IN" sz="2000" b="1" dirty="0"/>
              <a:t>Testing of Identified Approaches (Algorithms)</a:t>
            </a:r>
          </a:p>
          <a:p>
            <a:pPr lvl="1"/>
            <a:r>
              <a:rPr lang="en-IN" sz="2000" b="1" dirty="0" err="1"/>
              <a:t>lr</a:t>
            </a:r>
            <a:r>
              <a:rPr lang="en-IN" sz="2000" b="1" dirty="0"/>
              <a:t> = </a:t>
            </a:r>
            <a:r>
              <a:rPr lang="en-IN" sz="2000" b="1" dirty="0" err="1"/>
              <a:t>LogisticRegression</a:t>
            </a:r>
            <a:r>
              <a:rPr lang="en-IN" sz="2000" b="1" dirty="0"/>
              <a:t>()</a:t>
            </a:r>
          </a:p>
          <a:p>
            <a:pPr lvl="1"/>
            <a:r>
              <a:rPr lang="en-IN" sz="2000" b="1" dirty="0" err="1"/>
              <a:t>gnb</a:t>
            </a:r>
            <a:r>
              <a:rPr lang="en-IN" sz="2000" b="1" dirty="0"/>
              <a:t> = </a:t>
            </a:r>
            <a:r>
              <a:rPr lang="en-IN" sz="2000" b="1" dirty="0" err="1"/>
              <a:t>GaussianNB</a:t>
            </a:r>
            <a:r>
              <a:rPr lang="en-IN" sz="2000" b="1" dirty="0"/>
              <a:t>()</a:t>
            </a:r>
          </a:p>
          <a:p>
            <a:pPr lvl="1"/>
            <a:r>
              <a:rPr lang="en-IN" sz="2000" b="1" dirty="0" err="1"/>
              <a:t>knc</a:t>
            </a:r>
            <a:r>
              <a:rPr lang="en-IN" sz="2000" b="1" dirty="0"/>
              <a:t> = </a:t>
            </a:r>
            <a:r>
              <a:rPr lang="en-IN" sz="2000" b="1" dirty="0" err="1"/>
              <a:t>KNeighborsClassifier</a:t>
            </a:r>
            <a:r>
              <a:rPr lang="en-IN" sz="2000" b="1" dirty="0"/>
              <a:t>()</a:t>
            </a:r>
          </a:p>
          <a:p>
            <a:pPr lvl="1"/>
            <a:r>
              <a:rPr lang="en-IN" sz="2000" b="1" dirty="0" err="1"/>
              <a:t>dtc</a:t>
            </a:r>
            <a:r>
              <a:rPr lang="en-IN" sz="2000" b="1" dirty="0"/>
              <a:t> = </a:t>
            </a:r>
            <a:r>
              <a:rPr lang="en-IN" sz="2000" b="1" dirty="0" err="1"/>
              <a:t>DecisionTreeClassifier</a:t>
            </a:r>
            <a:r>
              <a:rPr lang="en-IN" sz="2000" b="1" dirty="0"/>
              <a:t>()</a:t>
            </a:r>
          </a:p>
          <a:p>
            <a:pPr lvl="1"/>
            <a:r>
              <a:rPr lang="en-IN" sz="2000" b="1" dirty="0" err="1"/>
              <a:t>rfc</a:t>
            </a:r>
            <a:r>
              <a:rPr lang="en-IN" sz="2000" b="1" dirty="0"/>
              <a:t> = </a:t>
            </a:r>
            <a:r>
              <a:rPr lang="en-IN" sz="2000" b="1" dirty="0" err="1"/>
              <a:t>RandomForestClassifier</a:t>
            </a:r>
            <a:r>
              <a:rPr lang="en-IN" sz="2000" b="1" dirty="0"/>
              <a:t>()</a:t>
            </a:r>
          </a:p>
          <a:p>
            <a:pPr lvl="1"/>
            <a:r>
              <a:rPr lang="en-IN" sz="2000" b="1" dirty="0" err="1"/>
              <a:t>gdc</a:t>
            </a:r>
            <a:r>
              <a:rPr lang="en-IN" sz="2000" b="1" dirty="0"/>
              <a:t> = </a:t>
            </a:r>
            <a:r>
              <a:rPr lang="en-IN" sz="2000" b="1" dirty="0" err="1"/>
              <a:t>GradientBoostingClassifier</a:t>
            </a:r>
            <a:r>
              <a:rPr lang="en-IN" sz="2000" b="1" dirty="0"/>
              <a:t>()</a:t>
            </a:r>
          </a:p>
          <a:p>
            <a:pPr lvl="1"/>
            <a:r>
              <a:rPr lang="en-IN" sz="2000" b="1" dirty="0" err="1"/>
              <a:t>ada</a:t>
            </a:r>
            <a:r>
              <a:rPr lang="en-IN" sz="2000" b="1" dirty="0"/>
              <a:t> = </a:t>
            </a:r>
            <a:r>
              <a:rPr lang="en-IN" sz="2000" b="1" dirty="0" err="1"/>
              <a:t>AdaBoostClassifier</a:t>
            </a:r>
            <a:r>
              <a:rPr lang="en-IN" sz="2000" b="1" dirty="0"/>
              <a:t>()</a:t>
            </a:r>
          </a:p>
        </p:txBody>
      </p:sp>
    </p:spTree>
    <p:extLst>
      <p:ext uri="{BB962C8B-B14F-4D97-AF65-F5344CB8AC3E}">
        <p14:creationId xmlns:p14="http://schemas.microsoft.com/office/powerpoint/2010/main" val="162606786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C1A2-083B-4752-B0CE-2AED1DF82B52}"/>
              </a:ext>
            </a:extLst>
          </p:cNvPr>
          <p:cNvSpPr>
            <a:spLocks noGrp="1"/>
          </p:cNvSpPr>
          <p:nvPr>
            <p:ph type="title"/>
          </p:nvPr>
        </p:nvSpPr>
        <p:spPr>
          <a:xfrm>
            <a:off x="685967" y="-104902"/>
            <a:ext cx="11029616" cy="1188720"/>
          </a:xfrm>
        </p:spPr>
        <p:txBody>
          <a:bodyPr/>
          <a:lstStyle/>
          <a:p>
            <a:r>
              <a:rPr lang="en-IN" dirty="0"/>
              <a:t>MODELS DEVELOPMENT AND EVALUATION</a:t>
            </a:r>
          </a:p>
        </p:txBody>
      </p:sp>
      <p:sp>
        <p:nvSpPr>
          <p:cNvPr id="4" name="TextBox 6">
            <a:extLst>
              <a:ext uri="{FF2B5EF4-FFF2-40B4-BE49-F238E27FC236}">
                <a16:creationId xmlns:a16="http://schemas.microsoft.com/office/drawing/2014/main" id="{38B68982-E54E-493F-8D42-4F9C91C710E1}"/>
              </a:ext>
            </a:extLst>
          </p:cNvPr>
          <p:cNvSpPr txBox="1">
            <a:spLocks noGrp="1"/>
          </p:cNvSpPr>
          <p:nvPr>
            <p:ph idx="1"/>
          </p:nvPr>
        </p:nvSpPr>
        <p:spPr>
          <a:xfrm>
            <a:off x="-99743" y="964442"/>
            <a:ext cx="4933951" cy="3739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Run and Evaluated Some Selected models</a:t>
            </a:r>
          </a:p>
        </p:txBody>
      </p:sp>
      <p:pic>
        <p:nvPicPr>
          <p:cNvPr id="6" name="Picture 5" descr="Graphical user interface, text, application&#10;&#10;Description automatically generated">
            <a:extLst>
              <a:ext uri="{FF2B5EF4-FFF2-40B4-BE49-F238E27FC236}">
                <a16:creationId xmlns:a16="http://schemas.microsoft.com/office/drawing/2014/main" id="{47DE1729-CA3B-482D-8ECE-61D1391BEBD9}"/>
              </a:ext>
            </a:extLst>
          </p:cNvPr>
          <p:cNvPicPr>
            <a:picLocks noChangeAspect="1"/>
          </p:cNvPicPr>
          <p:nvPr/>
        </p:nvPicPr>
        <p:blipFill rotWithShape="1">
          <a:blip r:embed="rId2"/>
          <a:srcRect l="20000" t="21945" r="44532" b="60722"/>
          <a:stretch/>
        </p:blipFill>
        <p:spPr>
          <a:xfrm>
            <a:off x="1" y="1397731"/>
            <a:ext cx="4324350" cy="118872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C187246-8CCD-4F86-94D5-1871D2503DF7}"/>
              </a:ext>
            </a:extLst>
          </p:cNvPr>
          <p:cNvPicPr>
            <a:picLocks noChangeAspect="1"/>
          </p:cNvPicPr>
          <p:nvPr/>
        </p:nvPicPr>
        <p:blipFill rotWithShape="1">
          <a:blip r:embed="rId3"/>
          <a:srcRect l="21797" t="26529" r="37734" b="4582"/>
          <a:stretch/>
        </p:blipFill>
        <p:spPr>
          <a:xfrm>
            <a:off x="194991" y="2607691"/>
            <a:ext cx="4129360" cy="4250309"/>
          </a:xfrm>
          <a:prstGeom prst="rect">
            <a:avLst/>
          </a:prstGeom>
        </p:spPr>
      </p:pic>
      <p:pic>
        <p:nvPicPr>
          <p:cNvPr id="10" name="Picture 9" descr="Graphical user interface, application, calendar&#10;&#10;Description automatically generated">
            <a:extLst>
              <a:ext uri="{FF2B5EF4-FFF2-40B4-BE49-F238E27FC236}">
                <a16:creationId xmlns:a16="http://schemas.microsoft.com/office/drawing/2014/main" id="{FA2D596E-CBF5-4C64-8309-07BD3BB35026}"/>
              </a:ext>
            </a:extLst>
          </p:cNvPr>
          <p:cNvPicPr>
            <a:picLocks noChangeAspect="1"/>
          </p:cNvPicPr>
          <p:nvPr/>
        </p:nvPicPr>
        <p:blipFill rotWithShape="1">
          <a:blip r:embed="rId4"/>
          <a:srcRect l="21768" t="54348" r="17089" b="39387"/>
          <a:stretch/>
        </p:blipFill>
        <p:spPr>
          <a:xfrm>
            <a:off x="4324352" y="1592966"/>
            <a:ext cx="7753348" cy="912110"/>
          </a:xfrm>
          <a:prstGeom prst="rect">
            <a:avLst/>
          </a:prstGeom>
        </p:spPr>
      </p:pic>
      <p:pic>
        <p:nvPicPr>
          <p:cNvPr id="12" name="Picture 11" descr="Graphical user interface, application, calendar&#10;&#10;Description automatically generated">
            <a:extLst>
              <a:ext uri="{FF2B5EF4-FFF2-40B4-BE49-F238E27FC236}">
                <a16:creationId xmlns:a16="http://schemas.microsoft.com/office/drawing/2014/main" id="{D6794F2D-2333-45BE-B0EB-7DB8FD1411A1}"/>
              </a:ext>
            </a:extLst>
          </p:cNvPr>
          <p:cNvPicPr>
            <a:picLocks noChangeAspect="1"/>
          </p:cNvPicPr>
          <p:nvPr/>
        </p:nvPicPr>
        <p:blipFill rotWithShape="1">
          <a:blip r:embed="rId4"/>
          <a:srcRect l="21719" t="62286" r="45703" b="14063"/>
          <a:stretch/>
        </p:blipFill>
        <p:spPr>
          <a:xfrm>
            <a:off x="4686300" y="2700311"/>
            <a:ext cx="6496894" cy="3376639"/>
          </a:xfrm>
          <a:prstGeom prst="rect">
            <a:avLst/>
          </a:prstGeom>
        </p:spPr>
      </p:pic>
    </p:spTree>
    <p:extLst>
      <p:ext uri="{BB962C8B-B14F-4D97-AF65-F5344CB8AC3E}">
        <p14:creationId xmlns:p14="http://schemas.microsoft.com/office/powerpoint/2010/main" val="312156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597DB32-264A-4023-A64A-24A90755F647}"/>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E7A76F50-1756-4D41-8D68-395D563D333D}"/>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Logistic Regression</a:t>
            </a:r>
          </a:p>
        </p:txBody>
      </p:sp>
      <p:sp>
        <p:nvSpPr>
          <p:cNvPr id="45"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80EADBDC-AFE7-4E6D-941D-1BE6AE2E4D1A}"/>
              </a:ext>
            </a:extLst>
          </p:cNvPr>
          <p:cNvPicPr>
            <a:picLocks noChangeAspect="1"/>
          </p:cNvPicPr>
          <p:nvPr/>
        </p:nvPicPr>
        <p:blipFill rotWithShape="1">
          <a:blip r:embed="rId2"/>
          <a:srcRect l="17607" t="36111" r="39113" b="6666"/>
          <a:stretch/>
        </p:blipFill>
        <p:spPr>
          <a:xfrm>
            <a:off x="4943475" y="-19050"/>
            <a:ext cx="7471792" cy="6858000"/>
          </a:xfrm>
          <a:prstGeom prst="rect">
            <a:avLst/>
          </a:prstGeom>
        </p:spPr>
      </p:pic>
    </p:spTree>
    <p:extLst>
      <p:ext uri="{BB962C8B-B14F-4D97-AF65-F5344CB8AC3E}">
        <p14:creationId xmlns:p14="http://schemas.microsoft.com/office/powerpoint/2010/main" val="38916042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F518EB-5CBE-48EB-9DCF-671FF884725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6" name="Rectangle 1">
            <a:extLst>
              <a:ext uri="{FF2B5EF4-FFF2-40B4-BE49-F238E27FC236}">
                <a16:creationId xmlns:a16="http://schemas.microsoft.com/office/drawing/2014/main" id="{980A18F7-B212-4250-8BEF-C9BE561D45E8}"/>
              </a:ext>
            </a:extLst>
          </p:cNvPr>
          <p:cNvSpPr>
            <a:spLocks noGrp="1" noChangeArrowheads="1"/>
          </p:cNvSpPr>
          <p:nvPr>
            <p:ph idx="1"/>
          </p:nvPr>
        </p:nvSpPr>
        <p:spPr bwMode="auto">
          <a:xfrm>
            <a:off x="638621" y="4739780"/>
            <a:ext cx="3511233" cy="114705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buNone/>
              <a:tabLst/>
            </a:pPr>
            <a:r>
              <a:rPr kumimoji="0" lang="en-US" altLang="en-US" sz="2200" b="0" i="0" u="none" strike="noStrike" cap="all" normalizeH="0" baseline="0" dirty="0">
                <a:ln>
                  <a:noFill/>
                </a:ln>
                <a:solidFill>
                  <a:schemeClr val="accent1"/>
                </a:solidFill>
                <a:effectLst/>
              </a:rPr>
              <a:t>Gaussian Nb </a:t>
            </a:r>
          </a:p>
        </p:txBody>
      </p:sp>
      <p:sp>
        <p:nvSpPr>
          <p:cNvPr id="25" name="Rectangle 2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Graphical user interface, application&#10;&#10;Description automatically generated">
            <a:extLst>
              <a:ext uri="{FF2B5EF4-FFF2-40B4-BE49-F238E27FC236}">
                <a16:creationId xmlns:a16="http://schemas.microsoft.com/office/drawing/2014/main" id="{2F525303-76CA-4C31-A5BA-34047CC19718}"/>
              </a:ext>
            </a:extLst>
          </p:cNvPr>
          <p:cNvPicPr>
            <a:picLocks noChangeAspect="1"/>
          </p:cNvPicPr>
          <p:nvPr/>
        </p:nvPicPr>
        <p:blipFill rotWithShape="1">
          <a:blip r:embed="rId2"/>
          <a:srcRect l="20810" t="27361" r="39191" b="15972"/>
          <a:stretch/>
        </p:blipFill>
        <p:spPr>
          <a:xfrm>
            <a:off x="5076826" y="9524"/>
            <a:ext cx="7115174" cy="6848475"/>
          </a:xfrm>
          <a:prstGeom prst="rect">
            <a:avLst/>
          </a:prstGeom>
        </p:spPr>
      </p:pic>
    </p:spTree>
    <p:extLst>
      <p:ext uri="{BB962C8B-B14F-4D97-AF65-F5344CB8AC3E}">
        <p14:creationId xmlns:p14="http://schemas.microsoft.com/office/powerpoint/2010/main" val="778916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A1AFE0-0492-4CE3-8D53-B2384EE15CE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16F669F-AD1C-4FD7-909C-584E03DFDC8E}"/>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kNeighbors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18C45E0E-55B6-46BC-AC3E-45903DA996B6}"/>
              </a:ext>
            </a:extLst>
          </p:cNvPr>
          <p:cNvPicPr>
            <a:picLocks noChangeAspect="1"/>
          </p:cNvPicPr>
          <p:nvPr/>
        </p:nvPicPr>
        <p:blipFill rotWithShape="1">
          <a:blip r:embed="rId2"/>
          <a:srcRect l="20184" t="28889" r="39503" b="12083"/>
          <a:stretch/>
        </p:blipFill>
        <p:spPr>
          <a:xfrm>
            <a:off x="5133975" y="0"/>
            <a:ext cx="7058025" cy="6858000"/>
          </a:xfrm>
          <a:prstGeom prst="rect">
            <a:avLst/>
          </a:prstGeom>
        </p:spPr>
      </p:pic>
    </p:spTree>
    <p:extLst>
      <p:ext uri="{BB962C8B-B14F-4D97-AF65-F5344CB8AC3E}">
        <p14:creationId xmlns:p14="http://schemas.microsoft.com/office/powerpoint/2010/main" val="35697329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3d Person With Magnifying Glass And Question Mark Stock Vector -  Illustration of glass, magnifying: 36750844">
            <a:extLst>
              <a:ext uri="{FF2B5EF4-FFF2-40B4-BE49-F238E27FC236}">
                <a16:creationId xmlns:a16="http://schemas.microsoft.com/office/drawing/2014/main" id="{1269BCB2-9159-4A90-A79D-46149F1942D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1163" b="225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1023870" y="702156"/>
            <a:ext cx="10144260" cy="1013800"/>
          </a:xfrm>
        </p:spPr>
        <p:txBody>
          <a:bodyPr>
            <a:normAutofit/>
          </a:bodyPr>
          <a:lstStyle/>
          <a:p>
            <a:r>
              <a:rPr lang="en-IN">
                <a:solidFill>
                  <a:schemeClr val="tx1"/>
                </a:solidFill>
              </a:rPr>
              <a:t>Problem Statement</a:t>
            </a:r>
          </a:p>
        </p:txBody>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965199" y="2180496"/>
            <a:ext cx="10261602" cy="3678303"/>
          </a:xfrm>
        </p:spPr>
        <p:txBody>
          <a:bodyPr>
            <a:normAutofit/>
          </a:bodyPr>
          <a:lstStyle/>
          <a:p>
            <a:r>
              <a:rPr lang="en-GB">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a:t>.</a:t>
            </a:r>
          </a:p>
          <a:p>
            <a:r>
              <a:rPr lang="en-US">
                <a:effectLst/>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p>
          <a:p>
            <a:r>
              <a:rPr lang="en-IN">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a:effectLst/>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cs typeface="Times New Roman" panose="02020603050405020304" pitchFamily="18" charset="0"/>
              </a:rPr>
              <a:t>We need to find target customers who can payback the credit on time. This can be observed by their avg usage of Mobile and their credibility of repayment.</a:t>
            </a:r>
            <a:endParaRPr lang="en-IN"/>
          </a:p>
        </p:txBody>
      </p:sp>
    </p:spTree>
    <p:extLst>
      <p:ext uri="{BB962C8B-B14F-4D97-AF65-F5344CB8AC3E}">
        <p14:creationId xmlns:p14="http://schemas.microsoft.com/office/powerpoint/2010/main" val="82029264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73B367-5526-4D4C-AA40-23C79D366A6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9C4117B-1F9A-4CCF-B45D-A8CDF65AB929}"/>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Decision Tree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682BB759-B9FD-4C1A-A7C2-900290262C13}"/>
              </a:ext>
            </a:extLst>
          </p:cNvPr>
          <p:cNvPicPr>
            <a:picLocks noChangeAspect="1"/>
          </p:cNvPicPr>
          <p:nvPr/>
        </p:nvPicPr>
        <p:blipFill rotWithShape="1">
          <a:blip r:embed="rId2"/>
          <a:srcRect l="19169" t="23354" r="39581" b="21528"/>
          <a:stretch/>
        </p:blipFill>
        <p:spPr>
          <a:xfrm>
            <a:off x="4982074" y="1"/>
            <a:ext cx="7209926" cy="6858000"/>
          </a:xfrm>
          <a:prstGeom prst="rect">
            <a:avLst/>
          </a:prstGeom>
        </p:spPr>
      </p:pic>
    </p:spTree>
    <p:extLst>
      <p:ext uri="{BB962C8B-B14F-4D97-AF65-F5344CB8AC3E}">
        <p14:creationId xmlns:p14="http://schemas.microsoft.com/office/powerpoint/2010/main" val="2831523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0F45F8F-E0DE-40CB-AF56-116239A6793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067AC7F-71B6-44ED-8DA7-3044749DD7CC}"/>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Random Forest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70A0169A-2223-423B-BBC0-31715F5DC7F6}"/>
              </a:ext>
            </a:extLst>
          </p:cNvPr>
          <p:cNvPicPr>
            <a:picLocks noChangeAspect="1"/>
          </p:cNvPicPr>
          <p:nvPr/>
        </p:nvPicPr>
        <p:blipFill rotWithShape="1">
          <a:blip r:embed="rId2"/>
          <a:srcRect l="20430" t="25278" r="39336" b="18195"/>
          <a:stretch/>
        </p:blipFill>
        <p:spPr>
          <a:xfrm>
            <a:off x="4788472" y="0"/>
            <a:ext cx="7403527" cy="6857999"/>
          </a:xfrm>
          <a:prstGeom prst="rect">
            <a:avLst/>
          </a:prstGeom>
        </p:spPr>
      </p:pic>
    </p:spTree>
    <p:extLst>
      <p:ext uri="{BB962C8B-B14F-4D97-AF65-F5344CB8AC3E}">
        <p14:creationId xmlns:p14="http://schemas.microsoft.com/office/powerpoint/2010/main" val="41066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94FEAB-4652-42D0-A6B2-2CB94C9D821F}"/>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85E20EED-CDF0-41B5-A021-92928005E553}"/>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Gradient Boosting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with medium confidence">
            <a:extLst>
              <a:ext uri="{FF2B5EF4-FFF2-40B4-BE49-F238E27FC236}">
                <a16:creationId xmlns:a16="http://schemas.microsoft.com/office/drawing/2014/main" id="{4348FFF1-7DCC-46DC-8D3A-2065F9E6F5B6}"/>
              </a:ext>
            </a:extLst>
          </p:cNvPr>
          <p:cNvPicPr>
            <a:picLocks noChangeAspect="1"/>
          </p:cNvPicPr>
          <p:nvPr/>
        </p:nvPicPr>
        <p:blipFill rotWithShape="1">
          <a:blip r:embed="rId2"/>
          <a:srcRect l="19794" t="29583" r="39347" b="14161"/>
          <a:stretch/>
        </p:blipFill>
        <p:spPr>
          <a:xfrm>
            <a:off x="4714876" y="0"/>
            <a:ext cx="7477124" cy="6858000"/>
          </a:xfrm>
          <a:prstGeom prst="rect">
            <a:avLst/>
          </a:prstGeom>
        </p:spPr>
      </p:pic>
    </p:spTree>
    <p:extLst>
      <p:ext uri="{BB962C8B-B14F-4D97-AF65-F5344CB8AC3E}">
        <p14:creationId xmlns:p14="http://schemas.microsoft.com/office/powerpoint/2010/main" val="1324477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34D331-EF87-4237-A0DE-80B13BEA0BC2}"/>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3E6266A-69FD-4902-B816-191D9FF0DFF2}"/>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Ada Boost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E6DB9D30-26B8-41F5-93EF-A3ED5E893620}"/>
              </a:ext>
            </a:extLst>
          </p:cNvPr>
          <p:cNvPicPr>
            <a:picLocks noChangeAspect="1"/>
          </p:cNvPicPr>
          <p:nvPr/>
        </p:nvPicPr>
        <p:blipFill rotWithShape="1">
          <a:blip r:embed="rId2"/>
          <a:srcRect l="20368" t="25694" r="39241" b="15833"/>
          <a:stretch/>
        </p:blipFill>
        <p:spPr>
          <a:xfrm>
            <a:off x="4746687" y="-1"/>
            <a:ext cx="7445313" cy="6857999"/>
          </a:xfrm>
          <a:prstGeom prst="rect">
            <a:avLst/>
          </a:prstGeom>
        </p:spPr>
      </p:pic>
    </p:spTree>
    <p:extLst>
      <p:ext uri="{BB962C8B-B14F-4D97-AF65-F5344CB8AC3E}">
        <p14:creationId xmlns:p14="http://schemas.microsoft.com/office/powerpoint/2010/main" val="3284780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16FEC0-F10E-4BAC-B417-7BD7DA20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F2025A0-E07F-4862-9B28-D8F40C7E02F1}"/>
              </a:ext>
            </a:extLst>
          </p:cNvPr>
          <p:cNvSpPr>
            <a:spLocks noGrp="1"/>
          </p:cNvSpPr>
          <p:nvPr>
            <p:ph type="title" idx="4294967295"/>
          </p:nvPr>
        </p:nvSpPr>
        <p:spPr>
          <a:xfrm>
            <a:off x="-3381375" y="6158520"/>
            <a:ext cx="11029950" cy="699480"/>
          </a:xfrm>
        </p:spPr>
        <p:txBody>
          <a:bodyPr/>
          <a:lstStyle/>
          <a:p>
            <a:pPr algn="ctr"/>
            <a:r>
              <a:rPr lang="en-IN">
                <a:highlight>
                  <a:srgbClr val="FFFF00"/>
                </a:highlight>
                <a:latin typeface="Times New Roman" panose="02020603050405020304" pitchFamily="18" charset="0"/>
                <a:cs typeface="Times New Roman" panose="02020603050405020304" pitchFamily="18" charset="0"/>
              </a:rPr>
              <a:t>Model dashboard</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7" name="Picture 16" descr="Graphical user interface, text, application&#10;&#10;Description automatically generated">
            <a:extLst>
              <a:ext uri="{FF2B5EF4-FFF2-40B4-BE49-F238E27FC236}">
                <a16:creationId xmlns:a16="http://schemas.microsoft.com/office/drawing/2014/main" id="{743056B6-9C3D-44DF-9E77-76C5CDCF5083}"/>
              </a:ext>
            </a:extLst>
          </p:cNvPr>
          <p:cNvPicPr>
            <a:picLocks noChangeAspect="1"/>
          </p:cNvPicPr>
          <p:nvPr/>
        </p:nvPicPr>
        <p:blipFill rotWithShape="1">
          <a:blip r:embed="rId2"/>
          <a:srcRect l="21641" t="21250" r="32500" b="4028"/>
          <a:stretch/>
        </p:blipFill>
        <p:spPr>
          <a:xfrm>
            <a:off x="1" y="-1"/>
            <a:ext cx="5734050" cy="635317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DA909B06-144F-4C72-A8A2-9F2978C2092C}"/>
              </a:ext>
            </a:extLst>
          </p:cNvPr>
          <p:cNvPicPr>
            <a:picLocks noChangeAspect="1"/>
          </p:cNvPicPr>
          <p:nvPr/>
        </p:nvPicPr>
        <p:blipFill rotWithShape="1">
          <a:blip r:embed="rId3"/>
          <a:srcRect l="21172" t="25417" r="50000" b="23113"/>
          <a:stretch/>
        </p:blipFill>
        <p:spPr>
          <a:xfrm>
            <a:off x="4812507" y="3152775"/>
            <a:ext cx="3689378" cy="3705225"/>
          </a:xfrm>
          <a:prstGeom prst="rect">
            <a:avLst/>
          </a:prstGeom>
        </p:spPr>
      </p:pic>
      <p:pic>
        <p:nvPicPr>
          <p:cNvPr id="13" name="Picture 12" descr="Graphical user interface, application, PowerPoint&#10;&#10;Description automatically generated">
            <a:extLst>
              <a:ext uri="{FF2B5EF4-FFF2-40B4-BE49-F238E27FC236}">
                <a16:creationId xmlns:a16="http://schemas.microsoft.com/office/drawing/2014/main" id="{2745E002-586C-41CC-9A09-05E59C57F6F9}"/>
              </a:ext>
            </a:extLst>
          </p:cNvPr>
          <p:cNvPicPr>
            <a:picLocks noChangeAspect="1"/>
          </p:cNvPicPr>
          <p:nvPr/>
        </p:nvPicPr>
        <p:blipFill rotWithShape="1">
          <a:blip r:embed="rId4"/>
          <a:srcRect l="21959" t="27833" r="37347" b="8439"/>
          <a:stretch/>
        </p:blipFill>
        <p:spPr>
          <a:xfrm>
            <a:off x="7274719" y="38100"/>
            <a:ext cx="4898231" cy="4314826"/>
          </a:xfrm>
          <a:prstGeom prst="rect">
            <a:avLst/>
          </a:prstGeom>
        </p:spPr>
      </p:pic>
    </p:spTree>
    <p:extLst>
      <p:ext uri="{BB962C8B-B14F-4D97-AF65-F5344CB8AC3E}">
        <p14:creationId xmlns:p14="http://schemas.microsoft.com/office/powerpoint/2010/main" val="2360322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911EC9-49FD-4172-9272-77C3BBB13643}"/>
              </a:ext>
            </a:extLst>
          </p:cNvPr>
          <p:cNvSpPr>
            <a:spLocks noGrp="1"/>
          </p:cNvSpPr>
          <p:nvPr>
            <p:ph type="title"/>
          </p:nvPr>
        </p:nvSpPr>
        <p:spPr>
          <a:xfrm>
            <a:off x="8369643" y="1037967"/>
            <a:ext cx="3004939" cy="4709131"/>
          </a:xfrm>
        </p:spPr>
        <p:txBody>
          <a:bodyPr anchor="ctr">
            <a:normAutofit/>
          </a:bodyPr>
          <a:lstStyle/>
          <a:p>
            <a:r>
              <a:rPr lang="en-IN">
                <a:solidFill>
                  <a:srgbClr val="FFFEFF"/>
                </a:solidFill>
              </a:rPr>
              <a:t>Model Performance</a:t>
            </a:r>
          </a:p>
        </p:txBody>
      </p:sp>
      <p:sp>
        <p:nvSpPr>
          <p:cNvPr id="13" name="Rectangle 12">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D7D0808-8C2B-44F7-B035-DEA215E69103}"/>
              </a:ext>
            </a:extLst>
          </p:cNvPr>
          <p:cNvGraphicFramePr>
            <a:graphicFrameLocks noGrp="1"/>
          </p:cNvGraphicFramePr>
          <p:nvPr>
            <p:ph idx="1"/>
            <p:extLst>
              <p:ext uri="{D42A27DB-BD31-4B8C-83A1-F6EECF244321}">
                <p14:modId xmlns:p14="http://schemas.microsoft.com/office/powerpoint/2010/main" val="46618160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979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D8D24-6C0B-498F-86D7-DDE509B5041B}"/>
              </a:ext>
            </a:extLst>
          </p:cNvPr>
          <p:cNvSpPr>
            <a:spLocks noGrp="1"/>
          </p:cNvSpPr>
          <p:nvPr>
            <p:ph type="title"/>
          </p:nvPr>
        </p:nvSpPr>
        <p:spPr>
          <a:xfrm>
            <a:off x="4382724" y="702156"/>
            <a:ext cx="7225075" cy="1013800"/>
          </a:xfrm>
        </p:spPr>
        <p:txBody>
          <a:bodyPr>
            <a:normAutofit/>
          </a:bodyPr>
          <a:lstStyle/>
          <a:p>
            <a:r>
              <a:rPr lang="en-IN">
                <a:solidFill>
                  <a:schemeClr val="tx2"/>
                </a:solidFill>
              </a:rPr>
              <a:t>from what i understand from Micro-credit loan case</a:t>
            </a:r>
          </a:p>
        </p:txBody>
      </p:sp>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De Bono's 6 thinking hats &amp; my understanding of teamwork – amrmustafa7">
            <a:extLst>
              <a:ext uri="{FF2B5EF4-FFF2-40B4-BE49-F238E27FC236}">
                <a16:creationId xmlns:a16="http://schemas.microsoft.com/office/drawing/2014/main" id="{F80446CA-9C86-4624-B976-64A44553C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8" r="21517" b="3"/>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5A956A9B-80F1-4F0A-8DE2-2EB8F23E7B62}"/>
              </a:ext>
            </a:extLst>
          </p:cNvPr>
          <p:cNvGraphicFramePr>
            <a:graphicFrameLocks noGrp="1"/>
          </p:cNvGraphicFramePr>
          <p:nvPr>
            <p:ph idx="1"/>
            <p:extLst>
              <p:ext uri="{D42A27DB-BD31-4B8C-83A1-F6EECF244321}">
                <p14:modId xmlns:p14="http://schemas.microsoft.com/office/powerpoint/2010/main" val="845805746"/>
              </p:ext>
            </p:extLst>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341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NOTIZIE E INFO - Associazione Nazionale Carabinieri Maserà di Padova">
            <a:extLst>
              <a:ext uri="{FF2B5EF4-FFF2-40B4-BE49-F238E27FC236}">
                <a16:creationId xmlns:a16="http://schemas.microsoft.com/office/drawing/2014/main" id="{64F9BD81-5DCD-4B97-B864-705B85D04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1" b="-1"/>
          <a:stretch/>
        </p:blipFill>
        <p:spPr bwMode="auto">
          <a:xfrm>
            <a:off x="720636" y="1037972"/>
            <a:ext cx="5476375" cy="4982521"/>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46A744-AF78-4A5C-BD7E-003A0E4B2772}"/>
              </a:ext>
            </a:extLst>
          </p:cNvPr>
          <p:cNvSpPr>
            <a:spLocks noGrp="1"/>
          </p:cNvSpPr>
          <p:nvPr>
            <p:ph type="title"/>
          </p:nvPr>
        </p:nvSpPr>
        <p:spPr>
          <a:xfrm>
            <a:off x="6873606" y="746962"/>
            <a:ext cx="4597758" cy="724070"/>
          </a:xfrm>
        </p:spPr>
        <p:txBody>
          <a:bodyPr vert="horz" lIns="91440" tIns="45720" rIns="91440" bIns="45720" rtlCol="0">
            <a:normAutofit/>
          </a:bodyPr>
          <a:lstStyle/>
          <a:p>
            <a:r>
              <a:rPr lang="en-US" dirty="0">
                <a:solidFill>
                  <a:srgbClr val="FFFFFF"/>
                </a:solidFill>
              </a:rPr>
              <a:t>Dataset Information</a:t>
            </a:r>
          </a:p>
        </p:txBody>
      </p:sp>
      <p:sp>
        <p:nvSpPr>
          <p:cNvPr id="3078" name="Content Placeholder 3077">
            <a:extLst>
              <a:ext uri="{FF2B5EF4-FFF2-40B4-BE49-F238E27FC236}">
                <a16:creationId xmlns:a16="http://schemas.microsoft.com/office/drawing/2014/main" id="{7D60754D-9F6C-43A4-8F8F-EE076C99961F}"/>
              </a:ext>
            </a:extLst>
          </p:cNvPr>
          <p:cNvSpPr>
            <a:spLocks noGrp="1"/>
          </p:cNvSpPr>
          <p:nvPr>
            <p:ph idx="1"/>
          </p:nvPr>
        </p:nvSpPr>
        <p:spPr>
          <a:xfrm>
            <a:off x="6873606" y="1523592"/>
            <a:ext cx="4597758" cy="4610509"/>
          </a:xfrm>
        </p:spPr>
        <p:txBody>
          <a:bodyPr>
            <a:normAutofit/>
          </a:bodyPr>
          <a:lstStyle/>
          <a:p>
            <a:endParaRPr lang="en-US" dirty="0">
              <a:solidFill>
                <a:srgbClr val="FFFFFF"/>
              </a:solidFill>
            </a:endParaRPr>
          </a:p>
          <a:p>
            <a:r>
              <a:rPr lang="en-IN" sz="1800" dirty="0">
                <a:effectLst/>
                <a:latin typeface="Arial" panose="020B0604020202020204" pitchFamily="34" charset="0"/>
                <a:ea typeface="Calibri" panose="020F0502020204030204" pitchFamily="34" charset="0"/>
              </a:rPr>
              <a:t>The dataset is a csv file with 37 attributes (36 features and 1 target). </a:t>
            </a:r>
          </a:p>
          <a:p>
            <a:r>
              <a:rPr lang="en-IN" sz="1800" dirty="0">
                <a:solidFill>
                  <a:srgbClr val="FFFFFF"/>
                </a:solidFill>
                <a:latin typeface="Arial" panose="020B0604020202020204" pitchFamily="34" charset="0"/>
              </a:rPr>
              <a:t>It has 209593 rows and 37 columns.</a:t>
            </a:r>
          </a:p>
          <a:p>
            <a:r>
              <a:rPr lang="en-IN" sz="1800" dirty="0">
                <a:effectLst/>
                <a:latin typeface="Arial" panose="020B0604020202020204" pitchFamily="34" charset="0"/>
                <a:ea typeface="Calibri" panose="020F0502020204030204" pitchFamily="34" charset="0"/>
              </a:rPr>
              <a:t>The target variable is either 1 or 0 which means non defaulter and defaulter, respectively</a:t>
            </a:r>
            <a:r>
              <a:rPr lang="en-IN" sz="1800" dirty="0">
                <a:solidFill>
                  <a:srgbClr val="FFFFFF"/>
                </a:solidFill>
                <a:effectLst/>
                <a:latin typeface="Arial" panose="020B0604020202020204" pitchFamily="34" charset="0"/>
                <a:ea typeface="Calibri" panose="020F0502020204030204" pitchFamily="34" charset="0"/>
              </a:rPr>
              <a:t>.</a:t>
            </a:r>
          </a:p>
          <a:p>
            <a:r>
              <a:rPr lang="en-IN" sz="1800" dirty="0">
                <a:effectLst/>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a:solidFill>
                <a:srgbClr val="FFFFFF"/>
              </a:solidFill>
            </a:endParaRPr>
          </a:p>
        </p:txBody>
      </p:sp>
    </p:spTree>
    <p:extLst>
      <p:ext uri="{BB962C8B-B14F-4D97-AF65-F5344CB8AC3E}">
        <p14:creationId xmlns:p14="http://schemas.microsoft.com/office/powerpoint/2010/main" val="41593045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ta Annotation - TranscribeMe">
            <a:extLst>
              <a:ext uri="{FF2B5EF4-FFF2-40B4-BE49-F238E27FC236}">
                <a16:creationId xmlns:a16="http://schemas.microsoft.com/office/drawing/2014/main" id="{F7B721CA-3B58-4504-829E-D5346DDF35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95D217F5-F49C-4C0B-9405-406E34D166AC}"/>
              </a:ext>
            </a:extLst>
          </p:cNvPr>
          <p:cNvPicPr>
            <a:picLocks noGrp="1" noChangeAspect="1"/>
          </p:cNvPicPr>
          <p:nvPr>
            <p:ph idx="1"/>
          </p:nvPr>
        </p:nvPicPr>
        <p:blipFill>
          <a:blip r:embed="rId3"/>
          <a:stretch>
            <a:fillRect/>
          </a:stretch>
        </p:blipFill>
        <p:spPr>
          <a:xfrm>
            <a:off x="5295900" y="0"/>
            <a:ext cx="645331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04BC48-CDDF-49AF-BF3A-2FA4C668C0D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291708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ata Annotation - TranscribeMe">
            <a:extLst>
              <a:ext uri="{FF2B5EF4-FFF2-40B4-BE49-F238E27FC236}">
                <a16:creationId xmlns:a16="http://schemas.microsoft.com/office/drawing/2014/main" id="{258C016D-6826-4C9F-80B4-42EFAC5A73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6" name="table">
            <a:extLst>
              <a:ext uri="{FF2B5EF4-FFF2-40B4-BE49-F238E27FC236}">
                <a16:creationId xmlns:a16="http://schemas.microsoft.com/office/drawing/2014/main" id="{6BE835FB-C8D8-423E-9783-C0386CB87FE4}"/>
              </a:ext>
            </a:extLst>
          </p:cNvPr>
          <p:cNvPicPr>
            <a:picLocks noGrp="1" noChangeAspect="1"/>
          </p:cNvPicPr>
          <p:nvPr>
            <p:ph idx="1"/>
          </p:nvPr>
        </p:nvPicPr>
        <p:blipFill>
          <a:blip r:embed="rId3"/>
          <a:stretch>
            <a:fillRect/>
          </a:stretch>
        </p:blipFill>
        <p:spPr>
          <a:xfrm>
            <a:off x="5481446" y="0"/>
            <a:ext cx="622795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1AEFA2-29EA-4AB5-9AEA-96F235DEBF2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1894742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Annotation - TranscribeMe">
            <a:extLst>
              <a:ext uri="{FF2B5EF4-FFF2-40B4-BE49-F238E27FC236}">
                <a16:creationId xmlns:a16="http://schemas.microsoft.com/office/drawing/2014/main" id="{DE797654-49E4-4371-B790-BBC4F173A4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52C99949-457B-4F22-90DE-9855BC6292C9}"/>
              </a:ext>
            </a:extLst>
          </p:cNvPr>
          <p:cNvPicPr>
            <a:picLocks noGrp="1" noChangeAspect="1"/>
          </p:cNvPicPr>
          <p:nvPr>
            <p:ph idx="1"/>
          </p:nvPr>
        </p:nvPicPr>
        <p:blipFill>
          <a:blip r:embed="rId3"/>
          <a:stretch>
            <a:fillRect/>
          </a:stretch>
        </p:blipFill>
        <p:spPr>
          <a:xfrm>
            <a:off x="5429251" y="0"/>
            <a:ext cx="6280148" cy="4262400"/>
          </a:xfrm>
          <a:prstGeom prst="rect">
            <a:avLst/>
          </a:prstGeom>
        </p:spPr>
      </p:pic>
      <p:sp>
        <p:nvSpPr>
          <p:cNvPr id="4110"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11"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686F80-1EAB-45C7-A43B-290FF766761A}"/>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310140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BC7D4B-8879-4178-BA16-7DA80C936463}"/>
              </a:ext>
            </a:extLst>
          </p:cNvPr>
          <p:cNvSpPr>
            <a:spLocks noGrp="1"/>
          </p:cNvSpPr>
          <p:nvPr>
            <p:ph type="title"/>
          </p:nvPr>
        </p:nvSpPr>
        <p:spPr>
          <a:xfrm>
            <a:off x="601255" y="702155"/>
            <a:ext cx="3409783" cy="1474987"/>
          </a:xfrm>
        </p:spPr>
        <p:txBody>
          <a:bodyPr vert="horz" lIns="91440" tIns="45720" rIns="91440" bIns="45720" rtlCol="0" anchor="b">
            <a:normAutofit fontScale="90000"/>
          </a:bodyPr>
          <a:lstStyle/>
          <a:p>
            <a:r>
              <a:rPr lang="en-US" dirty="0">
                <a:solidFill>
                  <a:srgbClr val="FFFFFF"/>
                </a:solidFill>
              </a:rPr>
              <a:t>Average main balance account vs loan pay back with in 5 days</a:t>
            </a:r>
          </a:p>
        </p:txBody>
      </p:sp>
      <p:sp>
        <p:nvSpPr>
          <p:cNvPr id="12" name="Rectangle 6">
            <a:extLst>
              <a:ext uri="{FF2B5EF4-FFF2-40B4-BE49-F238E27FC236}">
                <a16:creationId xmlns:a16="http://schemas.microsoft.com/office/drawing/2014/main" id="{70F209B6-CEA3-48D8-ADD0-3DC48FEC8B80}"/>
              </a:ext>
            </a:extLst>
          </p:cNvPr>
          <p:cNvSpPr>
            <a:spLocks noChangeArrowheads="1"/>
          </p:cNvSpPr>
          <p:nvPr/>
        </p:nvSpPr>
        <p:spPr bwMode="auto">
          <a:xfrm>
            <a:off x="601255" y="2177142"/>
            <a:ext cx="3409782" cy="382360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observations:-</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1- We can differentiate the customers with main balance levels are paying back the loan with in five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2- The high balance level people are with 100% rate </a:t>
            </a:r>
            <a:r>
              <a:rPr kumimoji="0" lang="en-US" altLang="en-US" sz="1000" b="0" i="0" u="none" strike="noStrike" cap="none" normalizeH="0" baseline="0" dirty="0" err="1">
                <a:ln>
                  <a:noFill/>
                </a:ln>
                <a:solidFill>
                  <a:srgbClr val="FFFFFF"/>
                </a:solidFill>
                <a:effectLst/>
              </a:rPr>
              <a:t>i.e</a:t>
            </a:r>
            <a:r>
              <a:rPr kumimoji="0" lang="en-US" altLang="en-US" sz="1000" b="0" i="0" u="none" strike="noStrike" cap="none" normalizeH="0" baseline="0" dirty="0">
                <a:ln>
                  <a:noFill/>
                </a:ln>
                <a:solidFill>
                  <a:srgbClr val="FFFFFF"/>
                </a:solidFill>
                <a:effectLst/>
              </a:rPr>
              <a:t> they are paying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3- If talk about average and low balance people ,it is observed that around 10%-12% of people are not paying the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4- It is clearly shown that around 30% of low balance level people are not paying back the loan with in stipulated 5 days of time.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lang="en-US" altLang="en-US" sz="1000" dirty="0">
              <a:solidFill>
                <a:srgbClr val="FFFFFF"/>
              </a:solidFill>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5- The 30% of people with no balance or negative balance people are creating a major loss to the company without paying back the loan within five days of time. </a:t>
            </a:r>
          </a:p>
        </p:txBody>
      </p:sp>
      <p:pic>
        <p:nvPicPr>
          <p:cNvPr id="5" name="Content Placeholder 4" descr="Graphical user interface, application&#10;&#10;Description automatically generated">
            <a:extLst>
              <a:ext uri="{FF2B5EF4-FFF2-40B4-BE49-F238E27FC236}">
                <a16:creationId xmlns:a16="http://schemas.microsoft.com/office/drawing/2014/main" id="{3C08C905-0CFE-4EB8-9709-5FBFC4A089E4}"/>
              </a:ext>
            </a:extLst>
          </p:cNvPr>
          <p:cNvPicPr>
            <a:picLocks noGrp="1" noChangeAspect="1"/>
          </p:cNvPicPr>
          <p:nvPr>
            <p:ph idx="1"/>
          </p:nvPr>
        </p:nvPicPr>
        <p:blipFill rotWithShape="1">
          <a:blip r:embed="rId2"/>
          <a:srcRect l="20806" t="41197" r="43365" b="13193"/>
          <a:stretch/>
        </p:blipFill>
        <p:spPr>
          <a:xfrm>
            <a:off x="4592231" y="974418"/>
            <a:ext cx="6831503" cy="4891751"/>
          </a:xfrm>
          <a:prstGeom prst="rect">
            <a:avLst/>
          </a:prstGeom>
        </p:spPr>
      </p:pic>
    </p:spTree>
    <p:extLst>
      <p:ext uri="{BB962C8B-B14F-4D97-AF65-F5344CB8AC3E}">
        <p14:creationId xmlns:p14="http://schemas.microsoft.com/office/powerpoint/2010/main" val="42739208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Graphical user interface, application&#10;&#10;Description automatically generated">
            <a:extLst>
              <a:ext uri="{FF2B5EF4-FFF2-40B4-BE49-F238E27FC236}">
                <a16:creationId xmlns:a16="http://schemas.microsoft.com/office/drawing/2014/main" id="{BE05CC3F-B508-493F-9591-1F59FA2AE495}"/>
              </a:ext>
            </a:extLst>
          </p:cNvPr>
          <p:cNvPicPr>
            <a:picLocks noGrp="1" noChangeAspect="1"/>
          </p:cNvPicPr>
          <p:nvPr>
            <p:ph idx="1"/>
          </p:nvPr>
        </p:nvPicPr>
        <p:blipFill rotWithShape="1">
          <a:blip r:embed="rId2"/>
          <a:srcRect l="21986" t="32023" r="41743" b="22106"/>
          <a:stretch/>
        </p:blipFill>
        <p:spPr>
          <a:xfrm>
            <a:off x="720636" y="1581343"/>
            <a:ext cx="5476375" cy="3895779"/>
          </a:xfrm>
          <a:prstGeom prst="rect">
            <a:avLst/>
          </a:prstGeom>
        </p:spPr>
      </p:pic>
      <p:sp>
        <p:nvSpPr>
          <p:cNvPr id="37" name="Rectangle 3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CBA6C5-89C0-4A4B-A67B-FB26A83B9EB5}"/>
              </a:ext>
            </a:extLst>
          </p:cNvPr>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000">
                <a:solidFill>
                  <a:srgbClr val="FFFFFF"/>
                </a:solidFill>
              </a:rPr>
              <a:t>Frequency of main  account recharged in last 30 days vs loan pay back rate with in 5 days</a:t>
            </a:r>
          </a:p>
        </p:txBody>
      </p:sp>
      <p:sp>
        <p:nvSpPr>
          <p:cNvPr id="6" name="TextBox 5">
            <a:extLst>
              <a:ext uri="{FF2B5EF4-FFF2-40B4-BE49-F238E27FC236}">
                <a16:creationId xmlns:a16="http://schemas.microsoft.com/office/drawing/2014/main" id="{7C65724F-058E-4B39-8B28-8E28EF86E2E7}"/>
              </a:ext>
            </a:extLst>
          </p:cNvPr>
          <p:cNvSpPr txBox="1"/>
          <p:nvPr/>
        </p:nvSpPr>
        <p:spPr>
          <a:xfrm>
            <a:off x="6873606" y="2340864"/>
            <a:ext cx="4597758"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300" dirty="0">
                <a:solidFill>
                  <a:srgbClr val="FFFFFF"/>
                </a:solidFill>
              </a:rPr>
              <a:t>Observations:-</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1-  Customers with different frequency levels (main account recharge) are paying back the loan within five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2- There is no 100% rate in any of the frequency levels to pay back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3- Coming to the average and low &amp; medium frequency people it is observed that around 5%-6% of people are not paying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4- Coming to low frequency level people, it is observed that around 25% of people are not paying back the loan with in stipulated 5 days of time.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5- The 25% people who are not getting their main account recharge for 30 days creating a major loss to the company without paying back the loan within five days of time.</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300" dirty="0">
              <a:solidFill>
                <a:srgbClr val="FFFFFF"/>
              </a:solidFill>
            </a:endParaRPr>
          </a:p>
        </p:txBody>
      </p:sp>
    </p:spTree>
    <p:extLst>
      <p:ext uri="{BB962C8B-B14F-4D97-AF65-F5344CB8AC3E}">
        <p14:creationId xmlns:p14="http://schemas.microsoft.com/office/powerpoint/2010/main" val="36750647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{5DDD3DD6-7C3B-4A55-95D7-8B08D990CAA9}tf33552983_win32</Template>
  <TotalTime>579</TotalTime>
  <Words>1278</Words>
  <Application>Microsoft Office PowerPoint</Application>
  <PresentationFormat>Widescreen</PresentationFormat>
  <Paragraphs>106</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Franklin Gothic Book</vt:lpstr>
      <vt:lpstr>Franklin Gothic Demi</vt:lpstr>
      <vt:lpstr>Gill Sans MT</vt:lpstr>
      <vt:lpstr>Helvetica Neue</vt:lpstr>
      <vt:lpstr>Times New Roman</vt:lpstr>
      <vt:lpstr>Wingdings 2</vt:lpstr>
      <vt:lpstr>DividendVTI</vt:lpstr>
      <vt:lpstr>Micro Credit loan</vt:lpstr>
      <vt:lpstr>Problem Statement</vt:lpstr>
      <vt:lpstr>from what i understand from Micro-credit loan case</vt:lpstr>
      <vt:lpstr>Dataset Information</vt:lpstr>
      <vt:lpstr>Description of Features</vt:lpstr>
      <vt:lpstr>Description of Features</vt:lpstr>
      <vt:lpstr>Description of Features</vt:lpstr>
      <vt:lpstr>Average main balance account vs loan pay back with in 5 days</vt:lpstr>
      <vt:lpstr>Frequency of main  account recharged in last 30 days vs loan pay back rate with in 5 days</vt:lpstr>
      <vt:lpstr>Number of loans taken by user in last 30 days vs loan pay back rate within 5 days</vt:lpstr>
      <vt:lpstr>Total amount of loans taken by user in last 30 days vs loan pay back rate within 5 days</vt:lpstr>
      <vt:lpstr>Total percentage of defaulters and non-defaulters customers</vt:lpstr>
      <vt:lpstr>Frequency of label who take maximum amount of loan</vt:lpstr>
      <vt:lpstr>Steps and assumptions</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 dashboard</vt:lpstr>
      <vt:lpstr>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Mehaboob Basha Sheik</dc:creator>
  <cp:lastModifiedBy>Dinesh Chand Sanwal</cp:lastModifiedBy>
  <cp:revision>34</cp:revision>
  <dcterms:created xsi:type="dcterms:W3CDTF">2021-03-16T16:30:25Z</dcterms:created>
  <dcterms:modified xsi:type="dcterms:W3CDTF">2021-03-20T17:49:06Z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